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1502">
          <p15:clr>
            <a:srgbClr val="A4A3A4"/>
          </p15:clr>
        </p15:guide>
      </p15:sldGuideLst>
    </p:ext>
    <p:ext uri="http://customooxmlschemas.google.com/">
      <go:slidesCustomData xmlns:go="http://customooxmlschemas.google.com/" r:id="rId28" roundtripDataSignature="AMtx7mh3VeKdv1shR+MC4wbgaANI1xhD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150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3503fc2fdc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13503fc2fdc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13503fc2fdc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bec5d60ca9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1bec5d60ca9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ru-RU" sz="1100">
                <a:solidFill>
                  <a:srgbClr val="444444"/>
                </a:solidFill>
                <a:latin typeface="Calibri"/>
                <a:ea typeface="Calibri"/>
                <a:cs typeface="Calibri"/>
                <a:sym typeface="Calibri"/>
              </a:rPr>
              <a:t>Ущерб, который может нанести утечка данных</a:t>
            </a:r>
            <a:endParaRPr b="1" sz="1100">
              <a:solidFill>
                <a:srgbClr val="444444"/>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ru-RU" sz="1100"/>
              <a:t>Для коммерческих организаций</a:t>
            </a:r>
            <a:r>
              <a:rPr b="1" lang="ru-RU" sz="1100">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утечка данных может иметь разрушительные последствия для репутации организации и финансовых результатов. Многие организации (например, Equifax, Target и Yahoo) стали жертвами утечки данных. И сегодня многие люди ассоциируют/помнят эти компании с самим инцидентом с утечкой данных, а не с их фактическими бизнес-операциями.</a:t>
            </a:r>
            <a:endParaRPr/>
          </a:p>
          <a:p>
            <a:pPr indent="0" lvl="0" marL="0" rtl="0" algn="l">
              <a:lnSpc>
                <a:spcPct val="100000"/>
              </a:lnSpc>
              <a:spcBef>
                <a:spcPts val="0"/>
              </a:spcBef>
              <a:spcAft>
                <a:spcPts val="0"/>
              </a:spcAft>
              <a:buSzPts val="1400"/>
              <a:buNone/>
            </a:pPr>
            <a:r>
              <a:rPr b="1" lang="ru-RU" sz="1100"/>
              <a:t>Для государственных организаций</a:t>
            </a:r>
            <a:r>
              <a:rPr b="1" lang="ru-RU" sz="1100">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скомпрометированные данные могут означать передачу строго конфиденциальной информации иностранным лицам. Военные операции, политические сделки и детали, касающиеся важнейшей национальной инфраструктуры, могут представлять серьезную угрозу для правительства и его граждан.</a:t>
            </a:r>
            <a:endParaRPr/>
          </a:p>
          <a:p>
            <a:pPr indent="0" lvl="0" marL="0" rtl="0" algn="l">
              <a:lnSpc>
                <a:spcPct val="100000"/>
              </a:lnSpc>
              <a:spcBef>
                <a:spcPts val="0"/>
              </a:spcBef>
              <a:spcAft>
                <a:spcPts val="0"/>
              </a:spcAft>
              <a:buSzPts val="1400"/>
              <a:buNone/>
            </a:pPr>
            <a:r>
              <a:rPr b="1" lang="ru-RU" sz="1100"/>
              <a:t>Для физических лиц</a:t>
            </a:r>
            <a:r>
              <a:rPr b="1" lang="ru-RU" sz="1100">
                <a:solidFill>
                  <a:srgbClr val="8F8F8F"/>
                </a:solidFill>
                <a:latin typeface="Calibri"/>
                <a:ea typeface="Calibri"/>
                <a:cs typeface="Calibri"/>
                <a:sym typeface="Calibri"/>
              </a:rPr>
              <a:t>:</a:t>
            </a:r>
            <a:r>
              <a:rPr lang="ru-RU" sz="1100">
                <a:solidFill>
                  <a:srgbClr val="8F8F8F"/>
                </a:solidFill>
                <a:latin typeface="Calibri"/>
                <a:ea typeface="Calibri"/>
                <a:cs typeface="Calibri"/>
                <a:sym typeface="Calibri"/>
              </a:rPr>
              <a:t> кража личных данных является серьезной угрозой для жертв утечки данных. Утечки данных могут раскрыть все, от номеров социального страхования до банковской информации. Как только преступник получит эти данные, он сможет участвовать во всех видах мошенничества под вашим именем. Кража вашей личности может дискредитировать вас, и даже если вы будете действовать законно, вернуться назад будет трудно</a:t>
            </a:r>
            <a:r>
              <a:rPr lang="ru-RU" sz="1100">
                <a:latin typeface="Calibri"/>
                <a:ea typeface="Calibri"/>
                <a:cs typeface="Calibri"/>
                <a:sym typeface="Calibri"/>
              </a:rPr>
              <a:t>.</a:t>
            </a:r>
            <a:endParaRPr sz="1100">
              <a:solidFill>
                <a:srgbClr val="8F8F8F"/>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72" name="Google Shape;272;g1bec5d60ca9_0_2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3503fc2fd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13503fc2fd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13503fc2fdc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bec5d60ca9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bec5d60ca9_0_3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1bec5d60ca9_0_3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268fcba57a_6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1268fcba57a_6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1268fcba57a_6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fd641a2a3_0_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12fd641a2a3_0_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12fd641a2a3_0_6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2fd641a2a3_0_6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12fd641a2a3_0_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12fd641a2a3_0_6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3cd20934b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13cd20934b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cd20934b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13cd20934b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13cd20934b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fd641a2a3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12fd641a2a3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12fd641a2a3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bec5d60ca9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1bec5d60ca9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fd641a2a3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12fd641a2a3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12fd641a2a3_0_2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bec5d60ca9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bec5d60ca9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93" name="Google Shape;193;g1bec5d60ca9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ru-R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fd641a2a3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12fd641a2a3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fd641a2a3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2fd641a2a3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12fd641a2a3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2fd641a2a3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2fd641a2a3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12fd641a2a3_0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503fc2fd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3503fc2fdc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13503fc2fdc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503fc2fd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13503fc2fd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13503fc2fdc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6490975" y="1058425"/>
            <a:ext cx="5103000" cy="32100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just">
              <a:lnSpc>
                <a:spcPct val="115000"/>
              </a:lnSpc>
              <a:spcBef>
                <a:spcPts val="1000"/>
              </a:spcBef>
              <a:spcAft>
                <a:spcPts val="0"/>
              </a:spcAft>
              <a:buClr>
                <a:schemeClr val="dk1"/>
              </a:buClr>
              <a:buSzPts val="1800"/>
              <a:buChar char="•"/>
              <a:defRPr sz="24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90" name="Shape 90"/>
        <p:cNvGrpSpPr/>
        <p:nvPr/>
      </p:nvGrpSpPr>
      <p:grpSpPr>
        <a:xfrm>
          <a:off x="0" y="0"/>
          <a:ext cx="0" cy="0"/>
          <a:chOff x="0" y="0"/>
          <a:chExt cx="0" cy="0"/>
        </a:xfrm>
      </p:grpSpPr>
      <p:sp>
        <p:nvSpPr>
          <p:cNvPr id="91" name="Google Shape;91;g1bec5d60ca9_0_2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1bec5d60ca9_0_2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g1bec5d60ca9_0_2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g1bec5d60ca9_0_2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1bec5d60ca9_0_2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96" name="Shape 96"/>
        <p:cNvGrpSpPr/>
        <p:nvPr/>
      </p:nvGrpSpPr>
      <p:grpSpPr>
        <a:xfrm>
          <a:off x="0" y="0"/>
          <a:ext cx="0" cy="0"/>
          <a:chOff x="0" y="0"/>
          <a:chExt cx="0" cy="0"/>
        </a:xfrm>
      </p:grpSpPr>
      <p:sp>
        <p:nvSpPr>
          <p:cNvPr id="97" name="Google Shape;97;g1bec5d60ca9_0_21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1bec5d60ca9_0_21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9" name="Google Shape;99;g1bec5d60ca9_0_2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g1bec5d60ca9_0_2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g1bec5d60ca9_0_2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02" name="Shape 102"/>
        <p:cNvGrpSpPr/>
        <p:nvPr/>
      </p:nvGrpSpPr>
      <p:grpSpPr>
        <a:xfrm>
          <a:off x="0" y="0"/>
          <a:ext cx="0" cy="0"/>
          <a:chOff x="0" y="0"/>
          <a:chExt cx="0" cy="0"/>
        </a:xfrm>
      </p:grpSpPr>
      <p:sp>
        <p:nvSpPr>
          <p:cNvPr id="103" name="Google Shape;103;g1bec5d60ca9_0_2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1bec5d60ca9_0_2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1bec5d60ca9_0_2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g1bec5d60ca9_0_2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g1bec5d60ca9_0_2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108" name="Shape 108"/>
        <p:cNvGrpSpPr/>
        <p:nvPr/>
      </p:nvGrpSpPr>
      <p:grpSpPr>
        <a:xfrm>
          <a:off x="0" y="0"/>
          <a:ext cx="0" cy="0"/>
          <a:chOff x="0" y="0"/>
          <a:chExt cx="0" cy="0"/>
        </a:xfrm>
      </p:grpSpPr>
      <p:sp>
        <p:nvSpPr>
          <p:cNvPr id="109" name="Google Shape;109;g1bec5d60ca9_0_22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g1bec5d60ca9_0_22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1" name="Google Shape;111;g1bec5d60ca9_0_22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1bec5d60ca9_0_22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3" name="Google Shape;113;g1bec5d60ca9_0_22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4" name="Google Shape;114;g1bec5d60ca9_0_2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1bec5d60ca9_0_2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g1bec5d60ca9_0_2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17" name="Shape 117"/>
        <p:cNvGrpSpPr/>
        <p:nvPr/>
      </p:nvGrpSpPr>
      <p:grpSpPr>
        <a:xfrm>
          <a:off x="0" y="0"/>
          <a:ext cx="0" cy="0"/>
          <a:chOff x="0" y="0"/>
          <a:chExt cx="0" cy="0"/>
        </a:xfrm>
      </p:grpSpPr>
      <p:sp>
        <p:nvSpPr>
          <p:cNvPr id="118" name="Google Shape;118;g1bec5d60ca9_0_2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g1bec5d60ca9_0_2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1bec5d60ca9_0_2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1bec5d60ca9_0_2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122" name="Shape 122"/>
        <p:cNvGrpSpPr/>
        <p:nvPr/>
      </p:nvGrpSpPr>
      <p:grpSpPr>
        <a:xfrm>
          <a:off x="0" y="0"/>
          <a:ext cx="0" cy="0"/>
          <a:chOff x="0" y="0"/>
          <a:chExt cx="0" cy="0"/>
        </a:xfrm>
      </p:grpSpPr>
      <p:sp>
        <p:nvSpPr>
          <p:cNvPr id="123" name="Google Shape;123;g1bec5d60ca9_0_23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1bec5d60ca9_0_23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25" name="Google Shape;125;g1bec5d60ca9_0_23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26" name="Google Shape;126;g1bec5d60ca9_0_2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1bec5d60ca9_0_2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g1bec5d60ca9_0_2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29" name="Shape 129"/>
        <p:cNvGrpSpPr/>
        <p:nvPr/>
      </p:nvGrpSpPr>
      <p:grpSpPr>
        <a:xfrm>
          <a:off x="0" y="0"/>
          <a:ext cx="0" cy="0"/>
          <a:chOff x="0" y="0"/>
          <a:chExt cx="0" cy="0"/>
        </a:xfrm>
      </p:grpSpPr>
      <p:sp>
        <p:nvSpPr>
          <p:cNvPr id="130" name="Google Shape;130;g1bec5d60ca9_0_2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1bec5d60ca9_0_24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2" name="Google Shape;132;g1bec5d60ca9_0_2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1bec5d60ca9_0_2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1bec5d60ca9_0_2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35" name="Shape 135"/>
        <p:cNvGrpSpPr/>
        <p:nvPr/>
      </p:nvGrpSpPr>
      <p:grpSpPr>
        <a:xfrm>
          <a:off x="0" y="0"/>
          <a:ext cx="0" cy="0"/>
          <a:chOff x="0" y="0"/>
          <a:chExt cx="0" cy="0"/>
        </a:xfrm>
      </p:grpSpPr>
      <p:sp>
        <p:nvSpPr>
          <p:cNvPr id="136" name="Google Shape;136;g1bec5d60ca9_0_250"/>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g1bec5d60ca9_0_250"/>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g1bec5d60ca9_0_2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1bec5d60ca9_0_2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1bec5d60ca9_0_2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1" name="Shape 21"/>
        <p:cNvGrpSpPr/>
        <p:nvPr/>
      </p:nvGrpSpPr>
      <p:grpSpPr>
        <a:xfrm>
          <a:off x="0" y="0"/>
          <a:ext cx="0" cy="0"/>
          <a:chOff x="0" y="0"/>
          <a:chExt cx="0" cy="0"/>
        </a:xfrm>
      </p:grpSpPr>
      <p:sp>
        <p:nvSpPr>
          <p:cNvPr id="22" name="Google Shape;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41" name="Shape 1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5" name="Shape 25"/>
        <p:cNvGrpSpPr/>
        <p:nvPr/>
      </p:nvGrpSpPr>
      <p:grpSpPr>
        <a:xfrm>
          <a:off x="0" y="0"/>
          <a:ext cx="0" cy="0"/>
          <a:chOff x="0" y="0"/>
          <a:chExt cx="0" cy="0"/>
        </a:xfrm>
      </p:grpSpPr>
      <p:sp>
        <p:nvSpPr>
          <p:cNvPr id="26" name="Google Shape;2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0.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g1bec5d60ca9_0_1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1bec5d60ca9_0_1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1bec5d60ca9_0_1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1bec5d60ca9_0_1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1bec5d60ca9_0_1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mailto:info@dpa.gov.kg" TargetMode="External"/><Relationship Id="rId4" Type="http://schemas.openxmlformats.org/officeDocument/2006/relationships/image" Target="../media/image31.pn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1.jpg"/><Relationship Id="rId9"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p:nvPr/>
        </p:nvSpPr>
        <p:spPr>
          <a:xfrm>
            <a:off x="0" y="2872075"/>
            <a:ext cx="12174600" cy="191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1"/>
          <p:cNvSpPr/>
          <p:nvPr/>
        </p:nvSpPr>
        <p:spPr>
          <a:xfrm>
            <a:off x="88673" y="4798765"/>
            <a:ext cx="6451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ru-RU" sz="4000" u="none" cap="none" strike="noStrike">
                <a:solidFill>
                  <a:srgbClr val="0D4D97"/>
                </a:solidFill>
                <a:latin typeface="Arial"/>
                <a:ea typeface="Arial"/>
                <a:cs typeface="Arial"/>
                <a:sym typeface="Arial"/>
              </a:rPr>
              <a:t>Кыргызской Республике</a:t>
            </a:r>
            <a:endParaRPr b="1" i="0" sz="4000" u="none" cap="none" strike="noStrike">
              <a:solidFill>
                <a:srgbClr val="0D4D97"/>
              </a:solidFill>
              <a:latin typeface="Arial"/>
              <a:ea typeface="Arial"/>
              <a:cs typeface="Arial"/>
              <a:sym typeface="Arial"/>
            </a:endParaRPr>
          </a:p>
        </p:txBody>
      </p:sp>
      <p:sp>
        <p:nvSpPr>
          <p:cNvPr id="149" name="Google Shape;149;p1"/>
          <p:cNvSpPr/>
          <p:nvPr/>
        </p:nvSpPr>
        <p:spPr>
          <a:xfrm>
            <a:off x="594150" y="3988399"/>
            <a:ext cx="9115500"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150" name="Google Shape;150;p1"/>
          <p:cNvSpPr/>
          <p:nvPr/>
        </p:nvSpPr>
        <p:spPr>
          <a:xfrm>
            <a:off x="10414181" y="4473369"/>
            <a:ext cx="1760400"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151" name="Google Shape;151;p1"/>
          <p:cNvSpPr/>
          <p:nvPr/>
        </p:nvSpPr>
        <p:spPr>
          <a:xfrm rot="2018858">
            <a:off x="9611934" y="4230189"/>
            <a:ext cx="898781" cy="72056"/>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152" name="Google Shape;152;p1"/>
          <p:cNvSpPr/>
          <p:nvPr/>
        </p:nvSpPr>
        <p:spPr>
          <a:xfrm>
            <a:off x="362239" y="3896901"/>
            <a:ext cx="255000" cy="255000"/>
          </a:xfrm>
          <a:prstGeom prst="ellipse">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153" name="Google Shape;153;p1"/>
          <p:cNvSpPr/>
          <p:nvPr/>
        </p:nvSpPr>
        <p:spPr>
          <a:xfrm>
            <a:off x="362239" y="3047562"/>
            <a:ext cx="11869525" cy="5539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ru-RU" sz="3000" u="none" cap="none" strike="noStrike">
                <a:solidFill>
                  <a:srgbClr val="0D4D97"/>
                </a:solidFill>
                <a:latin typeface="Arial"/>
                <a:ea typeface="Arial"/>
                <a:cs typeface="Arial"/>
                <a:sym typeface="Arial"/>
              </a:rPr>
              <a:t>ГОСАГЕНТСТВО ПО ЗАЩИТЕ ПЕРСОНАЛЬНЫХ ДАННЫХ</a:t>
            </a:r>
            <a:endParaRPr b="1" i="0" sz="3000" u="none" cap="none" strike="noStrike">
              <a:solidFill>
                <a:srgbClr val="0D4D97"/>
              </a:solidFill>
              <a:latin typeface="Arial"/>
              <a:ea typeface="Arial"/>
              <a:cs typeface="Arial"/>
              <a:sym typeface="Arial"/>
            </a:endParaRPr>
          </a:p>
        </p:txBody>
      </p:sp>
      <p:sp>
        <p:nvSpPr>
          <p:cNvPr id="154" name="Google Shape;154;p1"/>
          <p:cNvSpPr/>
          <p:nvPr/>
        </p:nvSpPr>
        <p:spPr>
          <a:xfrm>
            <a:off x="0" y="12899"/>
            <a:ext cx="12192000" cy="1320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1"/>
          <p:cNvSpPr txBox="1"/>
          <p:nvPr>
            <p:ph type="title"/>
          </p:nvPr>
        </p:nvSpPr>
        <p:spPr>
          <a:xfrm>
            <a:off x="6749900" y="166925"/>
            <a:ext cx="4526100" cy="10371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7000"/>
              </a:lnSpc>
              <a:spcBef>
                <a:spcPts val="0"/>
              </a:spcBef>
              <a:spcAft>
                <a:spcPts val="0"/>
              </a:spcAft>
              <a:buClr>
                <a:schemeClr val="dk1"/>
              </a:buClr>
              <a:buSzPts val="1100"/>
              <a:buFont typeface="Arial"/>
              <a:buNone/>
            </a:pPr>
            <a:r>
              <a:rPr b="1" lang="ru-RU" sz="1450">
                <a:solidFill>
                  <a:srgbClr val="0D4D97"/>
                </a:solidFill>
                <a:latin typeface="Arial"/>
                <a:ea typeface="Arial"/>
                <a:cs typeface="Arial"/>
                <a:sym typeface="Arial"/>
              </a:rPr>
              <a:t>ГОСУДАРСТВЕННОЕ АГЕНТСТВО ПО ЗАЩИТЕ ПЕРСОНАЛЬНЫХ ДАННЫХ ПРИ КАБИНЕТЕ МИНИСТРОВ КЫРГЫЗСКОЙ РЕСПУБЛИКИ</a:t>
            </a:r>
            <a:endParaRPr sz="2780">
              <a:solidFill>
                <a:srgbClr val="0D4D97"/>
              </a:solidFill>
              <a:latin typeface="Arial"/>
              <a:ea typeface="Arial"/>
              <a:cs typeface="Arial"/>
              <a:sym typeface="Arial"/>
            </a:endParaRPr>
          </a:p>
        </p:txBody>
      </p:sp>
      <p:sp>
        <p:nvSpPr>
          <p:cNvPr id="156" name="Google Shape;156;p1"/>
          <p:cNvSpPr txBox="1"/>
          <p:nvPr>
            <p:ph type="title"/>
          </p:nvPr>
        </p:nvSpPr>
        <p:spPr>
          <a:xfrm>
            <a:off x="322475" y="154350"/>
            <a:ext cx="4987800" cy="10371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ru-RU" sz="1350">
                <a:solidFill>
                  <a:srgbClr val="0D4D97"/>
                </a:solidFill>
                <a:latin typeface="Arial"/>
                <a:ea typeface="Arial"/>
                <a:cs typeface="Arial"/>
                <a:sym typeface="Arial"/>
              </a:rPr>
              <a:t>КЫРГЫЗ РЕСПУБЛИКАСЫНЫН МИНИСТРЛЕР КАБИНЕТИНЕ КАРАШТУУ ЖЕКЕ МААЛЫМАТТАРДЫ КОРГОО БОЮНЧА МАМЛЕКЕТТИК АГЕНТТИК</a:t>
            </a:r>
            <a:endParaRPr b="1" sz="1750">
              <a:solidFill>
                <a:srgbClr val="0D4D97"/>
              </a:solidFill>
              <a:latin typeface="Arial"/>
              <a:ea typeface="Arial"/>
              <a:cs typeface="Arial"/>
              <a:sym typeface="Arial"/>
            </a:endParaRPr>
          </a:p>
        </p:txBody>
      </p:sp>
      <p:pic>
        <p:nvPicPr>
          <p:cNvPr id="157" name="Google Shape;157;p1"/>
          <p:cNvPicPr preferRelativeResize="0"/>
          <p:nvPr/>
        </p:nvPicPr>
        <p:blipFill rotWithShape="1">
          <a:blip r:embed="rId3">
            <a:alphaModFix/>
          </a:blip>
          <a:srcRect b="0" l="3069" r="3069" t="0"/>
          <a:stretch/>
        </p:blipFill>
        <p:spPr>
          <a:xfrm>
            <a:off x="5235650" y="-138775"/>
            <a:ext cx="1453776" cy="1548900"/>
          </a:xfrm>
          <a:prstGeom prst="rect">
            <a:avLst/>
          </a:prstGeom>
          <a:noFill/>
          <a:ln>
            <a:noFill/>
          </a:ln>
        </p:spPr>
      </p:pic>
      <p:sp>
        <p:nvSpPr>
          <p:cNvPr id="158" name="Google Shape;158;p1"/>
          <p:cNvSpPr/>
          <p:nvPr/>
        </p:nvSpPr>
        <p:spPr>
          <a:xfrm>
            <a:off x="1619588" y="4163038"/>
            <a:ext cx="8685900" cy="53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ru-RU" sz="3400" u="none" cap="none" strike="noStrike">
                <a:solidFill>
                  <a:srgbClr val="0D4D97"/>
                </a:solidFill>
                <a:latin typeface="Arial"/>
                <a:ea typeface="Arial"/>
                <a:cs typeface="Arial"/>
                <a:sym typeface="Arial"/>
              </a:rPr>
              <a:t>2022 ГОД </a:t>
            </a:r>
            <a:endParaRPr b="1" i="0" sz="3400" u="none" cap="none" strike="noStrike">
              <a:solidFill>
                <a:srgbClr val="0D4D97"/>
              </a:solidFill>
              <a:latin typeface="Arial"/>
              <a:ea typeface="Arial"/>
              <a:cs typeface="Arial"/>
              <a:sym typeface="Arial"/>
            </a:endParaRPr>
          </a:p>
        </p:txBody>
      </p:sp>
      <p:sp>
        <p:nvSpPr>
          <p:cNvPr id="159" name="Google Shape;159;p1"/>
          <p:cNvSpPr/>
          <p:nvPr/>
        </p:nvSpPr>
        <p:spPr>
          <a:xfrm>
            <a:off x="4651838" y="59884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 2022 год</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3503fc2fdc_0_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67" name="Google Shape;267;g13503fc2fdc_0_36"/>
          <p:cNvPicPr preferRelativeResize="0"/>
          <p:nvPr/>
        </p:nvPicPr>
        <p:blipFill rotWithShape="1">
          <a:blip r:embed="rId3">
            <a:alphaModFix/>
          </a:blip>
          <a:srcRect b="2009" l="0" r="0" t="9447"/>
          <a:stretch/>
        </p:blipFill>
        <p:spPr>
          <a:xfrm>
            <a:off x="1843950" y="672813"/>
            <a:ext cx="3166449" cy="5861376"/>
          </a:xfrm>
          <a:prstGeom prst="rect">
            <a:avLst/>
          </a:prstGeom>
          <a:noFill/>
          <a:ln>
            <a:noFill/>
          </a:ln>
        </p:spPr>
      </p:pic>
      <p:pic>
        <p:nvPicPr>
          <p:cNvPr id="268" name="Google Shape;268;g13503fc2fdc_0_36"/>
          <p:cNvPicPr preferRelativeResize="0"/>
          <p:nvPr/>
        </p:nvPicPr>
        <p:blipFill rotWithShape="1">
          <a:blip r:embed="rId4">
            <a:alphaModFix/>
          </a:blip>
          <a:srcRect b="0" l="0" r="0" t="0"/>
          <a:stretch/>
        </p:blipFill>
        <p:spPr>
          <a:xfrm>
            <a:off x="6721150" y="726362"/>
            <a:ext cx="3494149" cy="5754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bec5d60ca9_0_256"/>
          <p:cNvSpPr txBox="1"/>
          <p:nvPr/>
        </p:nvSpPr>
        <p:spPr>
          <a:xfrm>
            <a:off x="4048666" y="479322"/>
            <a:ext cx="8143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lang="ru-RU" sz="3000">
                <a:solidFill>
                  <a:schemeClr val="lt1"/>
                </a:solidFill>
              </a:rPr>
              <a:t>Последствия</a:t>
            </a:r>
            <a:endParaRPr b="1" i="0" sz="3000" u="none" cap="none" strike="noStrike">
              <a:solidFill>
                <a:srgbClr val="004889"/>
              </a:solidFill>
              <a:latin typeface="Calibri"/>
              <a:ea typeface="Calibri"/>
              <a:cs typeface="Calibri"/>
              <a:sym typeface="Calibri"/>
            </a:endParaRPr>
          </a:p>
        </p:txBody>
      </p:sp>
      <p:sp>
        <p:nvSpPr>
          <p:cNvPr id="275" name="Google Shape;275;g1bec5d60ca9_0_256"/>
          <p:cNvSpPr txBox="1"/>
          <p:nvPr/>
        </p:nvSpPr>
        <p:spPr>
          <a:xfrm>
            <a:off x="586596" y="1551084"/>
            <a:ext cx="11018700" cy="28737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90000"/>
              </a:lnSpc>
              <a:spcBef>
                <a:spcPts val="1000"/>
              </a:spcBef>
              <a:spcAft>
                <a:spcPts val="0"/>
              </a:spcAft>
              <a:buClr>
                <a:srgbClr val="000000"/>
              </a:buClr>
              <a:buSzPts val="2400"/>
              <a:buFont typeface="Arial"/>
              <a:buNone/>
            </a:pPr>
            <a:r>
              <a:t/>
            </a:r>
            <a:endParaRPr b="1" sz="1600">
              <a:solidFill>
                <a:schemeClr val="lt1"/>
              </a:solidFill>
            </a:endParaRPr>
          </a:p>
          <a:p>
            <a:pPr indent="-406400" lvl="0" marL="457200" marR="0" rtl="0" algn="l">
              <a:lnSpc>
                <a:spcPct val="90000"/>
              </a:lnSpc>
              <a:spcBef>
                <a:spcPts val="1000"/>
              </a:spcBef>
              <a:spcAft>
                <a:spcPts val="0"/>
              </a:spcAft>
              <a:buClr>
                <a:srgbClr val="000000"/>
              </a:buClr>
              <a:buSzPts val="2400"/>
              <a:buFont typeface="Arial"/>
              <a:buNone/>
            </a:pPr>
            <a:r>
              <a:t/>
            </a:r>
            <a:endParaRPr b="1" sz="1600">
              <a:solidFill>
                <a:schemeClr val="lt1"/>
              </a:solidFill>
            </a:endParaRPr>
          </a:p>
          <a:p>
            <a:pPr indent="-406400" lvl="0" marL="457200" marR="0" rtl="0" algn="l">
              <a:lnSpc>
                <a:spcPct val="90000"/>
              </a:lnSpc>
              <a:spcBef>
                <a:spcPts val="1000"/>
              </a:spcBef>
              <a:spcAft>
                <a:spcPts val="0"/>
              </a:spcAft>
              <a:buClr>
                <a:srgbClr val="000000"/>
              </a:buClr>
              <a:buSzPts val="2400"/>
              <a:buFont typeface="Arial"/>
              <a:buNone/>
            </a:pPr>
            <a:r>
              <a:t/>
            </a:r>
            <a:endParaRPr b="1" sz="1600">
              <a:solidFill>
                <a:schemeClr val="lt1"/>
              </a:solidFill>
            </a:endParaRPr>
          </a:p>
          <a:p>
            <a:pPr indent="-7199" lvl="0" marL="457200" marR="0" rtl="0" algn="l">
              <a:lnSpc>
                <a:spcPct val="90000"/>
              </a:lnSpc>
              <a:spcBef>
                <a:spcPts val="1000"/>
              </a:spcBef>
              <a:spcAft>
                <a:spcPts val="0"/>
              </a:spcAft>
              <a:buClr>
                <a:srgbClr val="000000"/>
              </a:buClr>
              <a:buSzPts val="2400"/>
              <a:buFont typeface="Arial"/>
              <a:buNone/>
            </a:pPr>
            <a:r>
              <a:rPr b="1" lang="ru-RU" sz="2500">
                <a:solidFill>
                  <a:schemeClr val="lt1"/>
                </a:solidFill>
              </a:rPr>
              <a:t>Кража персональные данных является серьезной угрозой для жертв утечки данных. Утечки данных могут раскрыть все, от номеров социального страхования до банковской информации. Как только преступник получит эти данные, он может участвовать во всех видах мошенничества. </a:t>
            </a:r>
            <a:endParaRPr b="1" sz="25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3503fc2fdc_0_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82" name="Google Shape;282;g13503fc2fdc_0_10"/>
          <p:cNvSpPr txBox="1"/>
          <p:nvPr>
            <p:ph type="title"/>
          </p:nvPr>
        </p:nvSpPr>
        <p:spPr>
          <a:xfrm>
            <a:off x="200375" y="1632325"/>
            <a:ext cx="6381300" cy="2601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3200">
                <a:solidFill>
                  <a:schemeClr val="lt1"/>
                </a:solidFill>
                <a:latin typeface="Arial"/>
                <a:ea typeface="Arial"/>
                <a:cs typeface="Arial"/>
                <a:sym typeface="Arial"/>
              </a:rPr>
              <a:t>Что сделано и планы</a:t>
            </a:r>
            <a:endParaRPr sz="3200">
              <a:solidFill>
                <a:schemeClr val="lt1"/>
              </a:solidFill>
              <a:latin typeface="Arial"/>
              <a:ea typeface="Arial"/>
              <a:cs typeface="Arial"/>
              <a:sym typeface="Arial"/>
            </a:endParaRPr>
          </a:p>
        </p:txBody>
      </p:sp>
      <p:pic>
        <p:nvPicPr>
          <p:cNvPr id="283" name="Google Shape;283;g13503fc2fdc_0_10"/>
          <p:cNvPicPr preferRelativeResize="0"/>
          <p:nvPr/>
        </p:nvPicPr>
        <p:blipFill rotWithShape="1">
          <a:blip r:embed="rId3">
            <a:alphaModFix/>
          </a:blip>
          <a:srcRect b="0" l="0" r="0" t="0"/>
          <a:stretch/>
        </p:blipFill>
        <p:spPr>
          <a:xfrm>
            <a:off x="7186825" y="1345512"/>
            <a:ext cx="4166974" cy="4166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bec5d60ca9_0_3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pic>
        <p:nvPicPr>
          <p:cNvPr id="290" name="Google Shape;290;g1bec5d60ca9_0_340"/>
          <p:cNvPicPr preferRelativeResize="0"/>
          <p:nvPr/>
        </p:nvPicPr>
        <p:blipFill>
          <a:blip r:embed="rId3">
            <a:alphaModFix/>
          </a:blip>
          <a:stretch>
            <a:fillRect/>
          </a:stretch>
        </p:blipFill>
        <p:spPr>
          <a:xfrm>
            <a:off x="1654550" y="766600"/>
            <a:ext cx="8881075" cy="5758500"/>
          </a:xfrm>
          <a:prstGeom prst="rect">
            <a:avLst/>
          </a:prstGeom>
          <a:noFill/>
          <a:ln>
            <a:noFill/>
          </a:ln>
        </p:spPr>
      </p:pic>
      <p:sp>
        <p:nvSpPr>
          <p:cNvPr id="291" name="Google Shape;291;g1bec5d60ca9_0_340"/>
          <p:cNvSpPr txBox="1"/>
          <p:nvPr/>
        </p:nvSpPr>
        <p:spPr>
          <a:xfrm>
            <a:off x="631925" y="145025"/>
            <a:ext cx="11323200" cy="646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ru-RU" sz="3000">
                <a:solidFill>
                  <a:schemeClr val="lt1"/>
                </a:solidFill>
              </a:rPr>
              <a:t>Статистика</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268fcba57a_6_45"/>
          <p:cNvSpPr txBox="1"/>
          <p:nvPr>
            <p:ph type="title"/>
          </p:nvPr>
        </p:nvSpPr>
        <p:spPr>
          <a:xfrm>
            <a:off x="53400" y="87750"/>
            <a:ext cx="12085200" cy="13257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SzPts val="1620"/>
              <a:buNone/>
            </a:pPr>
            <a:r>
              <a:rPr lang="ru-RU" sz="3000">
                <a:solidFill>
                  <a:schemeClr val="lt1"/>
                </a:solidFill>
                <a:latin typeface="Arial"/>
                <a:ea typeface="Arial"/>
                <a:cs typeface="Arial"/>
                <a:sym typeface="Arial"/>
              </a:rPr>
              <a:t>КТО СОБИРАЕТ ПЕРСОНАЛЬНЫЕ ДАННЫЕ?</a:t>
            </a:r>
            <a:r>
              <a:rPr b="1" lang="ru-RU" sz="3000">
                <a:solidFill>
                  <a:schemeClr val="lt1"/>
                </a:solidFill>
                <a:latin typeface="Arial"/>
                <a:ea typeface="Arial"/>
                <a:cs typeface="Arial"/>
                <a:sym typeface="Arial"/>
              </a:rPr>
              <a:t> </a:t>
            </a:r>
            <a:endParaRPr b="1" sz="3000">
              <a:solidFill>
                <a:schemeClr val="lt1"/>
              </a:solidFill>
              <a:latin typeface="Arial"/>
              <a:ea typeface="Arial"/>
              <a:cs typeface="Arial"/>
              <a:sym typeface="Arial"/>
            </a:endParaRPr>
          </a:p>
          <a:p>
            <a:pPr indent="0" lvl="0" marL="0" rtl="0" algn="ctr">
              <a:lnSpc>
                <a:spcPct val="150000"/>
              </a:lnSpc>
              <a:spcBef>
                <a:spcPts val="0"/>
              </a:spcBef>
              <a:spcAft>
                <a:spcPts val="0"/>
              </a:spcAft>
              <a:buSzPts val="1620"/>
              <a:buNone/>
            </a:pPr>
            <a:r>
              <a:rPr lang="ru-RU" sz="2400">
                <a:solidFill>
                  <a:schemeClr val="lt1"/>
                </a:solidFill>
              </a:rPr>
              <a:t>РЕЕСТР ДЕРЖАТЕЛЕЙ (ОБЛАДАТЕЛЕЙ) МАССИВОВ ПЕРСОНАЛЬНЫХ ДАННЫХ</a:t>
            </a:r>
            <a:endParaRPr sz="2400">
              <a:solidFill>
                <a:schemeClr val="lt1"/>
              </a:solidFill>
            </a:endParaRPr>
          </a:p>
        </p:txBody>
      </p:sp>
      <p:sp>
        <p:nvSpPr>
          <p:cNvPr id="298" name="Google Shape;298;g1268fcba57a_6_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99" name="Google Shape;299;g1268fcba57a_6_45"/>
          <p:cNvPicPr preferRelativeResize="0"/>
          <p:nvPr/>
        </p:nvPicPr>
        <p:blipFill rotWithShape="1">
          <a:blip r:embed="rId3">
            <a:alphaModFix/>
          </a:blip>
          <a:srcRect b="0" l="0" r="0" t="0"/>
          <a:stretch/>
        </p:blipFill>
        <p:spPr>
          <a:xfrm>
            <a:off x="138075" y="88912"/>
            <a:ext cx="654624" cy="654624"/>
          </a:xfrm>
          <a:prstGeom prst="rect">
            <a:avLst/>
          </a:prstGeom>
          <a:noFill/>
          <a:ln>
            <a:noFill/>
          </a:ln>
        </p:spPr>
      </p:pic>
      <p:pic>
        <p:nvPicPr>
          <p:cNvPr id="300" name="Google Shape;300;g1268fcba57a_6_45"/>
          <p:cNvPicPr preferRelativeResize="0"/>
          <p:nvPr/>
        </p:nvPicPr>
        <p:blipFill rotWithShape="1">
          <a:blip r:embed="rId4">
            <a:alphaModFix/>
          </a:blip>
          <a:srcRect b="0" l="0" r="0" t="0"/>
          <a:stretch/>
        </p:blipFill>
        <p:spPr>
          <a:xfrm>
            <a:off x="792688" y="1565850"/>
            <a:ext cx="10839935" cy="46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2fd641a2a3_0_6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307" name="Google Shape;307;g12fd641a2a3_0_627"/>
          <p:cNvSpPr txBox="1"/>
          <p:nvPr/>
        </p:nvSpPr>
        <p:spPr>
          <a:xfrm>
            <a:off x="617325" y="5425"/>
            <a:ext cx="11115900" cy="137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300"/>
              <a:buFont typeface="Arial"/>
              <a:buNone/>
            </a:pPr>
            <a:r>
              <a:rPr b="0" i="0" lang="ru-RU" sz="2300" u="none" cap="none" strike="noStrike">
                <a:solidFill>
                  <a:schemeClr val="lt1"/>
                </a:solidFill>
                <a:latin typeface="Arial"/>
                <a:ea typeface="Arial"/>
                <a:cs typeface="Arial"/>
                <a:sym typeface="Arial"/>
              </a:rPr>
              <a:t>В медицинской клинике </a:t>
            </a:r>
            <a:r>
              <a:rPr b="0" i="0" lang="ru-RU" sz="2200" u="none" cap="none" strike="noStrike">
                <a:solidFill>
                  <a:srgbClr val="FDFDFD"/>
                </a:solidFill>
                <a:latin typeface="Arial"/>
                <a:ea typeface="Arial"/>
                <a:cs typeface="Arial"/>
                <a:sym typeface="Arial"/>
              </a:rPr>
              <a:t>«</a:t>
            </a:r>
            <a:r>
              <a:rPr b="0" i="0" lang="ru-RU" sz="2300" u="none" cap="none" strike="noStrike">
                <a:solidFill>
                  <a:schemeClr val="lt1"/>
                </a:solidFill>
                <a:latin typeface="Arial"/>
                <a:ea typeface="Arial"/>
                <a:cs typeface="Arial"/>
                <a:sym typeface="Arial"/>
              </a:rPr>
              <a:t>С.</a:t>
            </a:r>
            <a:r>
              <a:rPr b="0" i="0" lang="ru-RU" sz="2200" u="none" cap="none" strike="noStrike">
                <a:solidFill>
                  <a:srgbClr val="FDFDFD"/>
                </a:solidFill>
                <a:latin typeface="Arial"/>
                <a:ea typeface="Arial"/>
                <a:cs typeface="Arial"/>
                <a:sym typeface="Arial"/>
              </a:rPr>
              <a:t>»</a:t>
            </a:r>
            <a:r>
              <a:rPr b="0" i="0" lang="ru-RU" sz="2300" u="none" cap="none" strike="noStrike">
                <a:solidFill>
                  <a:schemeClr val="lt1"/>
                </a:solidFill>
                <a:latin typeface="Arial"/>
                <a:ea typeface="Arial"/>
                <a:cs typeface="Arial"/>
                <a:sym typeface="Arial"/>
              </a:rPr>
              <a:t> - в открытом виде отображаются медицинские анализы пациентов.</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rPr b="0" i="0" lang="ru-RU" sz="2300" u="none" cap="none" strike="noStrike">
                <a:solidFill>
                  <a:srgbClr val="FDFDFD"/>
                </a:solidFill>
                <a:latin typeface="Arial"/>
                <a:ea typeface="Arial"/>
                <a:cs typeface="Arial"/>
                <a:sym typeface="Arial"/>
              </a:rPr>
              <a:t>Направлено 2 запроса</a:t>
            </a:r>
            <a:endParaRPr b="0" i="0" sz="2300" u="none" cap="none" strike="noStrike">
              <a:solidFill>
                <a:schemeClr val="lt1"/>
              </a:solidFill>
              <a:latin typeface="Arial"/>
              <a:ea typeface="Arial"/>
              <a:cs typeface="Arial"/>
              <a:sym typeface="Arial"/>
            </a:endParaRPr>
          </a:p>
        </p:txBody>
      </p:sp>
      <p:pic>
        <p:nvPicPr>
          <p:cNvPr id="308" name="Google Shape;308;g12fd641a2a3_0_627"/>
          <p:cNvPicPr preferRelativeResize="0"/>
          <p:nvPr/>
        </p:nvPicPr>
        <p:blipFill rotWithShape="1">
          <a:blip r:embed="rId3">
            <a:alphaModFix/>
          </a:blip>
          <a:srcRect b="0" l="0" r="0" t="0"/>
          <a:stretch/>
        </p:blipFill>
        <p:spPr>
          <a:xfrm>
            <a:off x="1043950" y="1491925"/>
            <a:ext cx="9562949" cy="4986200"/>
          </a:xfrm>
          <a:prstGeom prst="rect">
            <a:avLst/>
          </a:prstGeom>
          <a:noFill/>
          <a:ln cap="flat" cmpd="sng" w="9525">
            <a:solidFill>
              <a:srgbClr val="FDFDFD"/>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2fd641a2a3_0_6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315" name="Google Shape;315;g12fd641a2a3_0_636"/>
          <p:cNvPicPr preferRelativeResize="0"/>
          <p:nvPr/>
        </p:nvPicPr>
        <p:blipFill rotWithShape="1">
          <a:blip r:embed="rId3">
            <a:alphaModFix/>
          </a:blip>
          <a:srcRect b="12096" l="-659" r="660" t="3185"/>
          <a:stretch/>
        </p:blipFill>
        <p:spPr>
          <a:xfrm>
            <a:off x="3758575" y="855950"/>
            <a:ext cx="7595226" cy="4846891"/>
          </a:xfrm>
          <a:prstGeom prst="rect">
            <a:avLst/>
          </a:prstGeom>
          <a:noFill/>
          <a:ln>
            <a:noFill/>
          </a:ln>
        </p:spPr>
      </p:pic>
      <p:sp>
        <p:nvSpPr>
          <p:cNvPr id="316" name="Google Shape;316;g12fd641a2a3_0_636"/>
          <p:cNvSpPr txBox="1"/>
          <p:nvPr>
            <p:ph idx="1" type="body"/>
          </p:nvPr>
        </p:nvSpPr>
        <p:spPr>
          <a:xfrm>
            <a:off x="638925" y="1245325"/>
            <a:ext cx="3119700" cy="2278200"/>
          </a:xfrm>
          <a:prstGeom prst="rect">
            <a:avLst/>
          </a:prstGeom>
          <a:solidFill>
            <a:srgbClr val="0B5394"/>
          </a:solid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Clr>
                <a:schemeClr val="dk1"/>
              </a:buClr>
              <a:buSzPts val="1530"/>
              <a:buFont typeface="Arial"/>
              <a:buNone/>
            </a:pPr>
            <a:r>
              <a:rPr lang="ru-RU" sz="1715">
                <a:solidFill>
                  <a:schemeClr val="lt1"/>
                </a:solidFill>
                <a:latin typeface="Arial"/>
                <a:ea typeface="Arial"/>
                <a:cs typeface="Arial"/>
                <a:sym typeface="Arial"/>
              </a:rPr>
              <a:t>В апреле 2022 года</a:t>
            </a:r>
            <a:r>
              <a:rPr lang="ru-RU" sz="1715">
                <a:solidFill>
                  <a:srgbClr val="FDFDFD"/>
                </a:solidFill>
                <a:latin typeface="Arial"/>
                <a:ea typeface="Arial"/>
                <a:cs typeface="Arial"/>
                <a:sym typeface="Arial"/>
              </a:rPr>
              <a:t> в Токмоке заключенный через мобильное приложение </a:t>
            </a:r>
            <a:r>
              <a:rPr lang="ru-RU" sz="1629">
                <a:solidFill>
                  <a:schemeClr val="lt1"/>
                </a:solidFill>
                <a:latin typeface="Arial"/>
                <a:ea typeface="Arial"/>
                <a:cs typeface="Arial"/>
                <a:sym typeface="Arial"/>
              </a:rPr>
              <a:t>«</a:t>
            </a:r>
            <a:r>
              <a:rPr lang="ru-RU" sz="1715">
                <a:solidFill>
                  <a:srgbClr val="FDFDFD"/>
                </a:solidFill>
                <a:latin typeface="Arial"/>
                <a:ea typeface="Arial"/>
                <a:cs typeface="Arial"/>
                <a:sym typeface="Arial"/>
              </a:rPr>
              <a:t>S.KG</a:t>
            </a:r>
            <a:r>
              <a:rPr lang="ru-RU" sz="1629">
                <a:solidFill>
                  <a:schemeClr val="lt1"/>
                </a:solidFill>
                <a:latin typeface="Arial"/>
                <a:ea typeface="Arial"/>
                <a:cs typeface="Arial"/>
                <a:sym typeface="Arial"/>
              </a:rPr>
              <a:t>»</a:t>
            </a:r>
            <a:r>
              <a:rPr lang="ru-RU" sz="1715">
                <a:solidFill>
                  <a:srgbClr val="FDFDFD"/>
                </a:solidFill>
                <a:latin typeface="Arial"/>
                <a:ea typeface="Arial"/>
                <a:cs typeface="Arial"/>
                <a:sym typeface="Arial"/>
              </a:rPr>
              <a:t> взял кредит, используя чужие персональные данные.</a:t>
            </a:r>
            <a:endParaRPr sz="1715">
              <a:solidFill>
                <a:srgbClr val="FDFDFD"/>
              </a:solidFill>
              <a:latin typeface="Arial"/>
              <a:ea typeface="Arial"/>
              <a:cs typeface="Arial"/>
              <a:sym typeface="Arial"/>
            </a:endParaRPr>
          </a:p>
          <a:p>
            <a:pPr indent="0" lvl="0" marL="0" rtl="0" algn="just">
              <a:lnSpc>
                <a:spcPct val="100000"/>
              </a:lnSpc>
              <a:spcBef>
                <a:spcPts val="1000"/>
              </a:spcBef>
              <a:spcAft>
                <a:spcPts val="0"/>
              </a:spcAft>
              <a:buClr>
                <a:schemeClr val="dk1"/>
              </a:buClr>
              <a:buSzPts val="1530"/>
              <a:buFont typeface="Arial"/>
              <a:buNone/>
            </a:pPr>
            <a:r>
              <a:rPr lang="ru-RU" sz="1715">
                <a:solidFill>
                  <a:srgbClr val="FDFDFD"/>
                </a:solidFill>
                <a:latin typeface="Arial"/>
                <a:ea typeface="Arial"/>
                <a:cs typeface="Arial"/>
                <a:sym typeface="Arial"/>
              </a:rPr>
              <a:t>Проработка с МВД.</a:t>
            </a:r>
            <a:endParaRPr sz="1715">
              <a:solidFill>
                <a:srgbClr val="FDFDF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3cd20934b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ru-RU">
                <a:solidFill>
                  <a:schemeClr val="lt1"/>
                </a:solidFill>
                <a:latin typeface="Times New Roman"/>
                <a:ea typeface="Times New Roman"/>
                <a:cs typeface="Times New Roman"/>
                <a:sym typeface="Times New Roman"/>
              </a:rPr>
              <a:t>Кто является держателем?</a:t>
            </a:r>
            <a:endParaRPr>
              <a:solidFill>
                <a:schemeClr val="lt1"/>
              </a:solidFill>
              <a:latin typeface="Times New Roman"/>
              <a:ea typeface="Times New Roman"/>
              <a:cs typeface="Times New Roman"/>
              <a:sym typeface="Times New Roman"/>
            </a:endParaRPr>
          </a:p>
        </p:txBody>
      </p:sp>
      <p:sp>
        <p:nvSpPr>
          <p:cNvPr id="322" name="Google Shape;322;g13cd20934b3_0_8"/>
          <p:cNvSpPr txBox="1"/>
          <p:nvPr>
            <p:ph idx="1" type="body"/>
          </p:nvPr>
        </p:nvSpPr>
        <p:spPr>
          <a:xfrm>
            <a:off x="838200" y="1690825"/>
            <a:ext cx="10515600" cy="4820700"/>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just">
              <a:lnSpc>
                <a:spcPct val="90000"/>
              </a:lnSpc>
              <a:spcBef>
                <a:spcPts val="1000"/>
              </a:spcBef>
              <a:spcAft>
                <a:spcPts val="0"/>
              </a:spcAft>
              <a:buSzPct val="87657"/>
              <a:buNone/>
            </a:pPr>
            <a:r>
              <a:rPr lang="ru-RU"/>
              <a:t> </a:t>
            </a:r>
            <a:r>
              <a:rPr lang="ru-RU" u="sng">
                <a:solidFill>
                  <a:schemeClr val="lt1"/>
                </a:solidFill>
                <a:latin typeface="Times New Roman"/>
                <a:ea typeface="Times New Roman"/>
                <a:cs typeface="Times New Roman"/>
                <a:sym typeface="Times New Roman"/>
              </a:rPr>
              <a:t>Держатель (обладатель) массива персональных данных </a:t>
            </a:r>
            <a:r>
              <a:rPr lang="ru-RU">
                <a:solidFill>
                  <a:schemeClr val="lt1"/>
                </a:solidFill>
                <a:latin typeface="Times New Roman"/>
                <a:ea typeface="Times New Roman"/>
                <a:cs typeface="Times New Roman"/>
                <a:sym typeface="Times New Roman"/>
              </a:rPr>
              <a:t>- органы государственной власти, органы местного самоуправления и юридические лица, на которые возложены полномочия определять цели, категории персональных данных и контролировать сбор, хранение, обработку и использование персональных данных в соответствии с настоящим Законом.</a:t>
            </a:r>
            <a:endParaRPr>
              <a:solidFill>
                <a:schemeClr val="lt1"/>
              </a:solidFill>
              <a:latin typeface="Times New Roman"/>
              <a:ea typeface="Times New Roman"/>
              <a:cs typeface="Times New Roman"/>
              <a:sym typeface="Times New Roman"/>
            </a:endParaRPr>
          </a:p>
          <a:p>
            <a:pPr indent="0" lvl="0" marL="114300" rtl="0" algn="just">
              <a:lnSpc>
                <a:spcPct val="90000"/>
              </a:lnSpc>
              <a:spcBef>
                <a:spcPts val="1000"/>
              </a:spcBef>
              <a:spcAft>
                <a:spcPts val="0"/>
              </a:spcAft>
              <a:buSzPct val="87657"/>
              <a:buNone/>
            </a:pPr>
            <a:r>
              <a:t/>
            </a:r>
            <a:endParaRPr>
              <a:solidFill>
                <a:schemeClr val="lt1"/>
              </a:solidFill>
              <a:latin typeface="Times New Roman"/>
              <a:ea typeface="Times New Roman"/>
              <a:cs typeface="Times New Roman"/>
              <a:sym typeface="Times New Roman"/>
            </a:endParaRPr>
          </a:p>
          <a:p>
            <a:pPr indent="0" lvl="0" marL="114300" rtl="0" algn="just">
              <a:lnSpc>
                <a:spcPct val="90000"/>
              </a:lnSpc>
              <a:spcBef>
                <a:spcPts val="1000"/>
              </a:spcBef>
              <a:spcAft>
                <a:spcPts val="0"/>
              </a:spcAft>
              <a:buSzPct val="87657"/>
              <a:buNone/>
            </a:pPr>
            <a:r>
              <a:rPr lang="ru-RU">
                <a:solidFill>
                  <a:schemeClr val="lt1"/>
                </a:solidFill>
                <a:latin typeface="Times New Roman"/>
                <a:ea typeface="Times New Roman"/>
                <a:cs typeface="Times New Roman"/>
                <a:sym typeface="Times New Roman"/>
              </a:rPr>
              <a:t>Часть 2 статьи 16 Закона «Об информации персонального характера»</a:t>
            </a:r>
            <a:endParaRPr/>
          </a:p>
          <a:p>
            <a:pPr indent="0" lvl="0" marL="114300" rtl="0" algn="just">
              <a:lnSpc>
                <a:spcPct val="90000"/>
              </a:lnSpc>
              <a:spcBef>
                <a:spcPts val="1000"/>
              </a:spcBef>
              <a:spcAft>
                <a:spcPts val="0"/>
              </a:spcAft>
              <a:buSzPct val="87657"/>
              <a:buNone/>
            </a:pPr>
            <a:r>
              <a:rPr lang="ru-RU">
                <a:solidFill>
                  <a:schemeClr val="lt1"/>
                </a:solidFill>
                <a:latin typeface="Times New Roman"/>
                <a:ea typeface="Times New Roman"/>
                <a:cs typeface="Times New Roman"/>
                <a:sym typeface="Times New Roman"/>
              </a:rPr>
              <a:t>Юридические лица имеют право на работу с персональными данными после регистрации в уполномоченном государственном органе в качестве держателя (обладателя) массива персональных данных в соответствии со статьей 30 настоящего Закона.</a:t>
            </a:r>
            <a:endParaRPr>
              <a:solidFill>
                <a:schemeClr val="lt1"/>
              </a:solidFill>
              <a:latin typeface="Times New Roman"/>
              <a:ea typeface="Times New Roman"/>
              <a:cs typeface="Times New Roman"/>
              <a:sym typeface="Times New Roman"/>
            </a:endParaRPr>
          </a:p>
        </p:txBody>
      </p:sp>
      <p:sp>
        <p:nvSpPr>
          <p:cNvPr id="323" name="Google Shape;323;g13cd20934b3_0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3cd20934b3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ru-RU">
                <a:solidFill>
                  <a:srgbClr val="FDFDFD"/>
                </a:solidFill>
                <a:latin typeface="Times New Roman"/>
                <a:ea typeface="Times New Roman"/>
                <a:cs typeface="Times New Roman"/>
                <a:sym typeface="Times New Roman"/>
              </a:rPr>
              <a:t>Обработчик</a:t>
            </a:r>
            <a:endParaRPr b="1">
              <a:solidFill>
                <a:srgbClr val="FDFDFD"/>
              </a:solidFill>
              <a:latin typeface="Times New Roman"/>
              <a:ea typeface="Times New Roman"/>
              <a:cs typeface="Times New Roman"/>
              <a:sym typeface="Times New Roman"/>
            </a:endParaRPr>
          </a:p>
        </p:txBody>
      </p:sp>
      <p:sp>
        <p:nvSpPr>
          <p:cNvPr id="330" name="Google Shape;330;g13cd20934b3_0_14"/>
          <p:cNvSpPr txBox="1"/>
          <p:nvPr>
            <p:ph idx="1" type="body"/>
          </p:nvPr>
        </p:nvSpPr>
        <p:spPr>
          <a:xfrm>
            <a:off x="6715925" y="1848001"/>
            <a:ext cx="4501500" cy="4603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b="1" lang="ru-RU">
                <a:solidFill>
                  <a:srgbClr val="FDFDFD"/>
                </a:solidFill>
                <a:highlight>
                  <a:srgbClr val="FFFFFF"/>
                </a:highlight>
                <a:latin typeface="Times New Roman"/>
                <a:ea typeface="Times New Roman"/>
                <a:cs typeface="Times New Roman"/>
                <a:sym typeface="Times New Roman"/>
              </a:rPr>
              <a:t> </a:t>
            </a:r>
            <a:r>
              <a:rPr b="1" lang="ru-RU">
                <a:solidFill>
                  <a:srgbClr val="FDFDFD"/>
                </a:solidFill>
                <a:latin typeface="Times New Roman"/>
                <a:ea typeface="Times New Roman"/>
                <a:cs typeface="Times New Roman"/>
                <a:sym typeface="Times New Roman"/>
              </a:rPr>
              <a:t>Обработчик - физическое или юридическое лицо, определяемое держателем (обладателем) персональных данных, которое осуществляет обработку персональных данных на основании заключенного с ним договора.</a:t>
            </a:r>
            <a:endParaRPr b="1" sz="4400">
              <a:solidFill>
                <a:srgbClr val="FDFDFD"/>
              </a:solidFill>
              <a:latin typeface="Times New Roman"/>
              <a:ea typeface="Times New Roman"/>
              <a:cs typeface="Times New Roman"/>
              <a:sym typeface="Times New Roman"/>
            </a:endParaRPr>
          </a:p>
        </p:txBody>
      </p:sp>
      <p:sp>
        <p:nvSpPr>
          <p:cNvPr id="331" name="Google Shape;331;g13cd20934b3_0_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332" name="Google Shape;332;g13cd20934b3_0_14"/>
          <p:cNvPicPr preferRelativeResize="0"/>
          <p:nvPr/>
        </p:nvPicPr>
        <p:blipFill rotWithShape="1">
          <a:blip r:embed="rId3">
            <a:alphaModFix/>
          </a:blip>
          <a:srcRect b="0" l="0" r="0" t="0"/>
          <a:stretch/>
        </p:blipFill>
        <p:spPr>
          <a:xfrm>
            <a:off x="455925" y="1690825"/>
            <a:ext cx="5221848" cy="4391951"/>
          </a:xfrm>
          <a:prstGeom prst="rect">
            <a:avLst/>
          </a:prstGeom>
          <a:noFill/>
          <a:ln>
            <a:noFill/>
          </a:ln>
          <a:effectLst>
            <a:reflection blurRad="0" dir="5400000" dist="38100" endA="0" endPos="30000" fadeDir="5400012" kx="0" rotWithShape="0" algn="bl" stA="10000"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
        <p:nvSpPr>
          <p:cNvPr id="338" name="Google Shape;338;p2"/>
          <p:cNvSpPr/>
          <p:nvPr/>
        </p:nvSpPr>
        <p:spPr>
          <a:xfrm>
            <a:off x="1454725" y="1475375"/>
            <a:ext cx="9899100" cy="401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Адрес: </a:t>
            </a:r>
            <a:r>
              <a:rPr b="0" i="0" lang="ru-RU" sz="3000" u="none" cap="none" strike="noStrike">
                <a:solidFill>
                  <a:schemeClr val="lt1"/>
                </a:solidFill>
                <a:latin typeface="Arial"/>
                <a:ea typeface="Arial"/>
                <a:cs typeface="Arial"/>
                <a:sym typeface="Arial"/>
              </a:rPr>
              <a:t>город Бишкек, проспект Чуй, 265а (Национальная Академия наук Кыргызской Республики, второй этаж, западное крыло)</a:t>
            </a:r>
            <a:endParaRPr sz="3000"/>
          </a:p>
          <a:p>
            <a:pPr indent="0" lvl="0" marL="0" marR="0" rtl="0" algn="l">
              <a:lnSpc>
                <a:spcPct val="100000"/>
              </a:lnSpc>
              <a:spcBef>
                <a:spcPts val="0"/>
              </a:spcBef>
              <a:spcAft>
                <a:spcPts val="0"/>
              </a:spcAft>
              <a:buNone/>
            </a:pPr>
            <a:r>
              <a:t/>
            </a:r>
            <a:endParaRPr b="0"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Телефон:</a:t>
            </a:r>
            <a:r>
              <a:rPr lang="ru-RU" sz="3000">
                <a:solidFill>
                  <a:schemeClr val="lt1"/>
                </a:solidFill>
              </a:rPr>
              <a:t> +312 64 10 </a:t>
            </a:r>
            <a:r>
              <a:rPr lang="ru-RU" sz="3000">
                <a:solidFill>
                  <a:schemeClr val="lt1"/>
                </a:solidFill>
              </a:rPr>
              <a:t>1</a:t>
            </a:r>
            <a:r>
              <a:rPr lang="ru-RU" sz="3000">
                <a:solidFill>
                  <a:schemeClr val="lt1"/>
                </a:solidFill>
              </a:rPr>
              <a:t>4</a:t>
            </a:r>
            <a:r>
              <a:rPr b="1" lang="ru-RU" sz="3000">
                <a:solidFill>
                  <a:schemeClr val="lt1"/>
                </a:solidFill>
              </a:rPr>
              <a:t>, </a:t>
            </a:r>
            <a:r>
              <a:rPr b="0" i="0" lang="ru-RU" sz="3000" u="none" cap="none" strike="noStrike">
                <a:solidFill>
                  <a:schemeClr val="lt1"/>
                </a:solidFill>
                <a:latin typeface="Arial"/>
                <a:ea typeface="Arial"/>
                <a:cs typeface="Arial"/>
                <a:sym typeface="Arial"/>
              </a:rPr>
              <a:t>+(996) 990 950 850</a:t>
            </a:r>
            <a:endParaRPr sz="3000"/>
          </a:p>
          <a:p>
            <a:pPr indent="0" lvl="0" marL="0" marR="0" rtl="0" algn="l">
              <a:lnSpc>
                <a:spcPct val="100000"/>
              </a:lnSpc>
              <a:spcBef>
                <a:spcPts val="0"/>
              </a:spcBef>
              <a:spcAft>
                <a:spcPts val="0"/>
              </a:spcAft>
              <a:buNone/>
            </a:pPr>
            <a:r>
              <a:t/>
            </a:r>
            <a:endParaRPr b="1" i="0" sz="30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rgbClr val="F2F2F2"/>
                </a:solidFill>
                <a:latin typeface="Arial"/>
                <a:ea typeface="Arial"/>
                <a:cs typeface="Arial"/>
                <a:sym typeface="Arial"/>
              </a:rPr>
              <a:t>Сайт: </a:t>
            </a:r>
            <a:r>
              <a:rPr b="0" i="0" lang="ru-RU" sz="3000" u="none" cap="none" strike="noStrike">
                <a:solidFill>
                  <a:srgbClr val="F2F2F2"/>
                </a:solidFill>
                <a:latin typeface="Arial"/>
                <a:ea typeface="Arial"/>
                <a:cs typeface="Arial"/>
                <a:sym typeface="Arial"/>
              </a:rPr>
              <a:t>https://dpa.gov.</a:t>
            </a:r>
            <a:r>
              <a:rPr lang="ru-RU" sz="3000">
                <a:solidFill>
                  <a:srgbClr val="F2F2F2"/>
                </a:solidFill>
              </a:rPr>
              <a:t>r</a:t>
            </a:r>
            <a:endParaRPr sz="3000"/>
          </a:p>
          <a:p>
            <a:pPr indent="0" lvl="0" marL="0" marR="0" rtl="0" algn="l">
              <a:lnSpc>
                <a:spcPct val="100000"/>
              </a:lnSpc>
              <a:spcBef>
                <a:spcPts val="0"/>
              </a:spcBef>
              <a:spcAft>
                <a:spcPts val="0"/>
              </a:spcAft>
              <a:buNone/>
            </a:pPr>
            <a:r>
              <a:t/>
            </a:r>
            <a:endParaRPr b="1" i="0" sz="30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rgbClr val="F2F2F2"/>
                </a:solidFill>
                <a:latin typeface="Arial"/>
                <a:ea typeface="Arial"/>
                <a:cs typeface="Arial"/>
                <a:sym typeface="Arial"/>
              </a:rPr>
              <a:t>Email: </a:t>
            </a:r>
            <a:r>
              <a:rPr b="0" i="0" lang="ru-RU" sz="3000" u="none" cap="none" strike="noStrike">
                <a:solidFill>
                  <a:schemeClr val="lt1"/>
                </a:solidFill>
                <a:latin typeface="Arial"/>
                <a:ea typeface="Arial"/>
                <a:cs typeface="Arial"/>
                <a:sym typeface="Arial"/>
              </a:rPr>
              <a:t>info@dpa.gov.kg</a:t>
            </a:r>
            <a:endParaRPr sz="3000"/>
          </a:p>
          <a:p>
            <a:pPr indent="0" lvl="0" marL="0" marR="0" rtl="0" algn="l">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39" name="Google Shape;339;p2"/>
          <p:cNvSpPr/>
          <p:nvPr/>
        </p:nvSpPr>
        <p:spPr>
          <a:xfrm>
            <a:off x="1745673" y="533940"/>
            <a:ext cx="7459230"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u-RU" sz="3500" u="none" cap="none" strike="noStrike">
                <a:solidFill>
                  <a:srgbClr val="FDFDFD"/>
                </a:solidFill>
                <a:latin typeface="Arial"/>
                <a:ea typeface="Arial"/>
                <a:cs typeface="Arial"/>
                <a:sym typeface="Arial"/>
              </a:rPr>
              <a:t>Наши контакты:</a:t>
            </a:r>
            <a:endParaRPr b="1" i="0" sz="3500" u="none" cap="none" strike="noStrike">
              <a:solidFill>
                <a:srgbClr val="FDFDFD"/>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64" name="Shape 164"/>
        <p:cNvGrpSpPr/>
        <p:nvPr/>
      </p:nvGrpSpPr>
      <p:grpSpPr>
        <a:xfrm>
          <a:off x="0" y="0"/>
          <a:ext cx="0" cy="0"/>
          <a:chOff x="0" y="0"/>
          <a:chExt cx="0" cy="0"/>
        </a:xfrm>
      </p:grpSpPr>
      <p:sp>
        <p:nvSpPr>
          <p:cNvPr id="165" name="Google Shape;165;g12fd641a2a3_0_170"/>
          <p:cNvSpPr txBox="1"/>
          <p:nvPr>
            <p:ph type="title"/>
          </p:nvPr>
        </p:nvSpPr>
        <p:spPr>
          <a:xfrm>
            <a:off x="5323775" y="4333025"/>
            <a:ext cx="1950600" cy="67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520"/>
              <a:buFont typeface="Calibri"/>
              <a:buNone/>
            </a:pPr>
            <a:r>
              <a:rPr lang="ru-RU" sz="1920">
                <a:solidFill>
                  <a:schemeClr val="lt1"/>
                </a:solidFill>
                <a:latin typeface="Arial"/>
                <a:ea typeface="Arial"/>
                <a:cs typeface="Arial"/>
                <a:sym typeface="Arial"/>
              </a:rPr>
              <a:t>Персональные </a:t>
            </a:r>
            <a:endParaRPr sz="1920">
              <a:solidFill>
                <a:schemeClr val="lt1"/>
              </a:solidFill>
              <a:latin typeface="Arial"/>
              <a:ea typeface="Arial"/>
              <a:cs typeface="Arial"/>
              <a:sym typeface="Arial"/>
            </a:endParaRPr>
          </a:p>
          <a:p>
            <a:pPr indent="0" lvl="0" marL="0" rtl="0" algn="ctr">
              <a:lnSpc>
                <a:spcPct val="90000"/>
              </a:lnSpc>
              <a:spcBef>
                <a:spcPts val="0"/>
              </a:spcBef>
              <a:spcAft>
                <a:spcPts val="0"/>
              </a:spcAft>
              <a:buClr>
                <a:schemeClr val="lt1"/>
              </a:buClr>
              <a:buSzPts val="2520"/>
              <a:buFont typeface="Calibri"/>
              <a:buNone/>
            </a:pPr>
            <a:r>
              <a:rPr lang="ru-RU" sz="1920">
                <a:solidFill>
                  <a:schemeClr val="lt1"/>
                </a:solidFill>
                <a:latin typeface="Arial"/>
                <a:ea typeface="Arial"/>
                <a:cs typeface="Arial"/>
                <a:sym typeface="Arial"/>
              </a:rPr>
              <a:t>данные</a:t>
            </a:r>
            <a:endParaRPr sz="1920">
              <a:latin typeface="Arial"/>
              <a:ea typeface="Arial"/>
              <a:cs typeface="Arial"/>
              <a:sym typeface="Arial"/>
            </a:endParaRPr>
          </a:p>
        </p:txBody>
      </p:sp>
      <p:pic>
        <p:nvPicPr>
          <p:cNvPr id="166" name="Google Shape;166;g12fd641a2a3_0_170"/>
          <p:cNvPicPr preferRelativeResize="0"/>
          <p:nvPr/>
        </p:nvPicPr>
        <p:blipFill rotWithShape="1">
          <a:blip r:embed="rId3">
            <a:alphaModFix/>
          </a:blip>
          <a:srcRect b="0" l="0" r="0" t="0"/>
          <a:stretch/>
        </p:blipFill>
        <p:spPr>
          <a:xfrm>
            <a:off x="5378325" y="2548791"/>
            <a:ext cx="1877850" cy="1877850"/>
          </a:xfrm>
          <a:prstGeom prst="rect">
            <a:avLst/>
          </a:prstGeom>
          <a:noFill/>
          <a:ln>
            <a:noFill/>
          </a:ln>
        </p:spPr>
      </p:pic>
      <p:pic>
        <p:nvPicPr>
          <p:cNvPr id="167" name="Google Shape;167;g12fd641a2a3_0_170"/>
          <p:cNvPicPr preferRelativeResize="0"/>
          <p:nvPr/>
        </p:nvPicPr>
        <p:blipFill rotWithShape="1">
          <a:blip r:embed="rId4">
            <a:alphaModFix/>
          </a:blip>
          <a:srcRect b="0" l="0" r="0" t="0"/>
          <a:stretch/>
        </p:blipFill>
        <p:spPr>
          <a:xfrm>
            <a:off x="609263" y="836775"/>
            <a:ext cx="1174775" cy="1608125"/>
          </a:xfrm>
          <a:prstGeom prst="rect">
            <a:avLst/>
          </a:prstGeom>
          <a:noFill/>
          <a:ln>
            <a:noFill/>
          </a:ln>
        </p:spPr>
      </p:pic>
      <p:pic>
        <p:nvPicPr>
          <p:cNvPr id="168" name="Google Shape;168;g12fd641a2a3_0_170"/>
          <p:cNvPicPr preferRelativeResize="0"/>
          <p:nvPr/>
        </p:nvPicPr>
        <p:blipFill rotWithShape="1">
          <a:blip r:embed="rId5">
            <a:alphaModFix/>
          </a:blip>
          <a:srcRect b="0" l="0" r="0" t="0"/>
          <a:stretch/>
        </p:blipFill>
        <p:spPr>
          <a:xfrm>
            <a:off x="609263" y="2928652"/>
            <a:ext cx="1267176" cy="1267176"/>
          </a:xfrm>
          <a:prstGeom prst="rect">
            <a:avLst/>
          </a:prstGeom>
          <a:noFill/>
          <a:ln>
            <a:noFill/>
          </a:ln>
        </p:spPr>
      </p:pic>
      <p:pic>
        <p:nvPicPr>
          <p:cNvPr id="169" name="Google Shape;169;g12fd641a2a3_0_170"/>
          <p:cNvPicPr preferRelativeResize="0"/>
          <p:nvPr/>
        </p:nvPicPr>
        <p:blipFill rotWithShape="1">
          <a:blip r:embed="rId6">
            <a:alphaModFix/>
          </a:blip>
          <a:srcRect b="0" l="0" r="0" t="0"/>
          <a:stretch/>
        </p:blipFill>
        <p:spPr>
          <a:xfrm>
            <a:off x="10400900" y="836787"/>
            <a:ext cx="1372600" cy="1372600"/>
          </a:xfrm>
          <a:prstGeom prst="rect">
            <a:avLst/>
          </a:prstGeom>
          <a:noFill/>
          <a:ln>
            <a:noFill/>
          </a:ln>
        </p:spPr>
      </p:pic>
      <p:pic>
        <p:nvPicPr>
          <p:cNvPr id="170" name="Google Shape;170;g12fd641a2a3_0_170"/>
          <p:cNvPicPr preferRelativeResize="0"/>
          <p:nvPr/>
        </p:nvPicPr>
        <p:blipFill rotWithShape="1">
          <a:blip r:embed="rId7">
            <a:alphaModFix/>
          </a:blip>
          <a:srcRect b="0" l="0" r="0" t="0"/>
          <a:stretch/>
        </p:blipFill>
        <p:spPr>
          <a:xfrm>
            <a:off x="10474400" y="2919735"/>
            <a:ext cx="1267174" cy="1267174"/>
          </a:xfrm>
          <a:prstGeom prst="rect">
            <a:avLst/>
          </a:prstGeom>
          <a:noFill/>
          <a:ln>
            <a:noFill/>
          </a:ln>
        </p:spPr>
      </p:pic>
      <p:pic>
        <p:nvPicPr>
          <p:cNvPr id="171" name="Google Shape;171;g12fd641a2a3_0_170"/>
          <p:cNvPicPr preferRelativeResize="0"/>
          <p:nvPr/>
        </p:nvPicPr>
        <p:blipFill rotWithShape="1">
          <a:blip r:embed="rId8">
            <a:alphaModFix/>
          </a:blip>
          <a:srcRect b="0" l="0" r="0" t="0"/>
          <a:stretch/>
        </p:blipFill>
        <p:spPr>
          <a:xfrm>
            <a:off x="563076" y="4710799"/>
            <a:ext cx="1267174" cy="1267197"/>
          </a:xfrm>
          <a:prstGeom prst="rect">
            <a:avLst/>
          </a:prstGeom>
          <a:noFill/>
          <a:ln>
            <a:noFill/>
          </a:ln>
        </p:spPr>
      </p:pic>
      <p:pic>
        <p:nvPicPr>
          <p:cNvPr id="172" name="Google Shape;172;g12fd641a2a3_0_170"/>
          <p:cNvPicPr preferRelativeResize="0"/>
          <p:nvPr/>
        </p:nvPicPr>
        <p:blipFill rotWithShape="1">
          <a:blip r:embed="rId9">
            <a:alphaModFix/>
          </a:blip>
          <a:srcRect b="0" l="1950" r="1941" t="0"/>
          <a:stretch/>
        </p:blipFill>
        <p:spPr>
          <a:xfrm>
            <a:off x="10400902" y="4710795"/>
            <a:ext cx="1372600" cy="1372631"/>
          </a:xfrm>
          <a:prstGeom prst="rect">
            <a:avLst/>
          </a:prstGeom>
          <a:noFill/>
          <a:ln>
            <a:noFill/>
          </a:ln>
        </p:spPr>
      </p:pic>
      <p:cxnSp>
        <p:nvCxnSpPr>
          <p:cNvPr id="173" name="Google Shape;173;g12fd641a2a3_0_170"/>
          <p:cNvCxnSpPr/>
          <p:nvPr/>
        </p:nvCxnSpPr>
        <p:spPr>
          <a:xfrm>
            <a:off x="1943675" y="3544391"/>
            <a:ext cx="3011400" cy="9600"/>
          </a:xfrm>
          <a:prstGeom prst="straightConnector1">
            <a:avLst/>
          </a:prstGeom>
          <a:noFill/>
          <a:ln cap="flat" cmpd="sng" w="50800">
            <a:solidFill>
              <a:schemeClr val="accent1"/>
            </a:solidFill>
            <a:prstDash val="solid"/>
            <a:round/>
            <a:headEnd len="sm" w="sm" type="none"/>
            <a:tailEnd len="sm" w="sm" type="none"/>
          </a:ln>
        </p:spPr>
      </p:cxnSp>
      <p:cxnSp>
        <p:nvCxnSpPr>
          <p:cNvPr id="174" name="Google Shape;174;g12fd641a2a3_0_170"/>
          <p:cNvCxnSpPr/>
          <p:nvPr/>
        </p:nvCxnSpPr>
        <p:spPr>
          <a:xfrm>
            <a:off x="7602583" y="3596610"/>
            <a:ext cx="2789700" cy="9000"/>
          </a:xfrm>
          <a:prstGeom prst="straightConnector1">
            <a:avLst/>
          </a:prstGeom>
          <a:noFill/>
          <a:ln cap="flat" cmpd="sng" w="50800">
            <a:solidFill>
              <a:schemeClr val="accent1"/>
            </a:solidFill>
            <a:prstDash val="solid"/>
            <a:round/>
            <a:headEnd len="sm" w="sm" type="none"/>
            <a:tailEnd len="sm" w="sm" type="none"/>
          </a:ln>
        </p:spPr>
      </p:cxnSp>
      <p:sp>
        <p:nvSpPr>
          <p:cNvPr id="175" name="Google Shape;175;g12fd641a2a3_0_170"/>
          <p:cNvSpPr/>
          <p:nvPr/>
        </p:nvSpPr>
        <p:spPr>
          <a:xfrm>
            <a:off x="1761422" y="1716507"/>
            <a:ext cx="3594121" cy="1828800"/>
          </a:xfrm>
          <a:custGeom>
            <a:rect b="b" l="l" r="r" t="t"/>
            <a:pathLst>
              <a:path extrusionOk="0" h="1828800" w="3763478">
                <a:moveTo>
                  <a:pt x="0" y="0"/>
                </a:moveTo>
                <a:cubicBezTo>
                  <a:pt x="568693" y="41709"/>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CC2E5"/>
              </a:solidFill>
              <a:latin typeface="Arial"/>
              <a:ea typeface="Arial"/>
              <a:cs typeface="Arial"/>
              <a:sym typeface="Arial"/>
            </a:endParaRPr>
          </a:p>
        </p:txBody>
      </p:sp>
      <p:sp>
        <p:nvSpPr>
          <p:cNvPr id="176" name="Google Shape;176;g12fd641a2a3_0_170"/>
          <p:cNvSpPr/>
          <p:nvPr/>
        </p:nvSpPr>
        <p:spPr>
          <a:xfrm flipH="1" rot="10800000">
            <a:off x="1846447" y="3555453"/>
            <a:ext cx="3518852" cy="1851660"/>
          </a:xfrm>
          <a:custGeom>
            <a:rect b="b" l="l" r="r" t="t"/>
            <a:pathLst>
              <a:path extrusionOk="0" h="1828800" w="3763478">
                <a:moveTo>
                  <a:pt x="0" y="0"/>
                </a:moveTo>
                <a:cubicBezTo>
                  <a:pt x="558919" y="40801"/>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77" name="Google Shape;177;g12fd641a2a3_0_170"/>
          <p:cNvSpPr/>
          <p:nvPr/>
        </p:nvSpPr>
        <p:spPr>
          <a:xfrm flipH="1">
            <a:off x="7271923" y="1737568"/>
            <a:ext cx="3087526" cy="1856504"/>
          </a:xfrm>
          <a:custGeom>
            <a:rect b="b" l="l" r="r" t="t"/>
            <a:pathLst>
              <a:path extrusionOk="0" h="1928835" w="3788375">
                <a:moveTo>
                  <a:pt x="0" y="0"/>
                </a:moveTo>
                <a:cubicBezTo>
                  <a:pt x="543795" y="84371"/>
                  <a:pt x="1050652" y="287096"/>
                  <a:pt x="1487938" y="571672"/>
                </a:cubicBezTo>
                <a:cubicBezTo>
                  <a:pt x="1925224" y="856248"/>
                  <a:pt x="2240312" y="1481261"/>
                  <a:pt x="2623718" y="1707455"/>
                </a:cubicBezTo>
                <a:cubicBezTo>
                  <a:pt x="3007124" y="1933649"/>
                  <a:pt x="3534908" y="1924022"/>
                  <a:pt x="3788375" y="1928835"/>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8" name="Google Shape;178;g12fd641a2a3_0_170"/>
          <p:cNvSpPr/>
          <p:nvPr/>
        </p:nvSpPr>
        <p:spPr>
          <a:xfrm rot="10800000">
            <a:off x="7274228" y="3596609"/>
            <a:ext cx="3085221" cy="1937031"/>
          </a:xfrm>
          <a:custGeom>
            <a:rect b="b" l="l" r="r" t="t"/>
            <a:pathLst>
              <a:path extrusionOk="0" h="1986698" w="3751029">
                <a:moveTo>
                  <a:pt x="0" y="0"/>
                </a:moveTo>
                <a:cubicBezTo>
                  <a:pt x="568693" y="43412"/>
                  <a:pt x="1019530" y="335315"/>
                  <a:pt x="1450592" y="629535"/>
                </a:cubicBezTo>
                <a:cubicBezTo>
                  <a:pt x="1881654" y="923755"/>
                  <a:pt x="2202966" y="1539124"/>
                  <a:pt x="2586372" y="1765318"/>
                </a:cubicBezTo>
                <a:cubicBezTo>
                  <a:pt x="2969778" y="1991512"/>
                  <a:pt x="3497562" y="1981885"/>
                  <a:pt x="3751029" y="1986698"/>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79" name="Google Shape;179;g12fd641a2a3_0_170"/>
          <p:cNvSpPr txBox="1"/>
          <p:nvPr>
            <p:ph type="title"/>
          </p:nvPr>
        </p:nvSpPr>
        <p:spPr>
          <a:xfrm>
            <a:off x="2684875" y="217775"/>
            <a:ext cx="7393200" cy="519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2800">
                <a:solidFill>
                  <a:schemeClr val="lt1"/>
                </a:solidFill>
                <a:latin typeface="Arial"/>
                <a:ea typeface="Arial"/>
                <a:cs typeface="Arial"/>
                <a:sym typeface="Arial"/>
              </a:rPr>
              <a:t>ЧТО ТАКОЕ ПЕРСОНАЛЬНЫЕ ДАННЫЕ?</a:t>
            </a:r>
            <a:endParaRPr sz="2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bec5d60ca9_1_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
        <p:nvSpPr>
          <p:cNvPr id="345" name="Google Shape;345;g1bec5d60ca9_1_9"/>
          <p:cNvSpPr/>
          <p:nvPr/>
        </p:nvSpPr>
        <p:spPr>
          <a:xfrm>
            <a:off x="1454725" y="1450325"/>
            <a:ext cx="9899100" cy="37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Фейсбук и Инстаграм: </a:t>
            </a:r>
            <a:r>
              <a:rPr b="0" i="0" lang="ru-RU" sz="3000" u="none" cap="none" strike="noStrike">
                <a:solidFill>
                  <a:schemeClr val="lt1"/>
                </a:solidFill>
                <a:latin typeface="Arial"/>
                <a:ea typeface="Arial"/>
                <a:cs typeface="Arial"/>
                <a:sym typeface="Arial"/>
              </a:rPr>
              <a:t>dpa.gov.kg</a:t>
            </a:r>
            <a:endParaRPr sz="3000"/>
          </a:p>
          <a:p>
            <a:pPr indent="0" lvl="0" marL="0" marR="0" rtl="0" algn="l">
              <a:lnSpc>
                <a:spcPct val="100000"/>
              </a:lnSpc>
              <a:spcBef>
                <a:spcPts val="0"/>
              </a:spcBef>
              <a:spcAft>
                <a:spcPts val="0"/>
              </a:spcAft>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Телеграм: </a:t>
            </a:r>
            <a:r>
              <a:rPr b="0" i="0" lang="ru-RU" sz="3000" u="none" cap="none" strike="noStrike">
                <a:solidFill>
                  <a:schemeClr val="lt1"/>
                </a:solidFill>
                <a:latin typeface="Arial"/>
                <a:ea typeface="Arial"/>
                <a:cs typeface="Arial"/>
                <a:sym typeface="Arial"/>
              </a:rPr>
              <a:t>@dpagovkg</a:t>
            </a:r>
            <a:endParaRPr b="0"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Телеграм-бот: </a:t>
            </a:r>
            <a:r>
              <a:rPr b="0" i="0" lang="ru-RU" sz="3000" u="none" cap="none" strike="noStrike">
                <a:solidFill>
                  <a:schemeClr val="lt1"/>
                </a:solidFill>
                <a:latin typeface="Arial"/>
                <a:ea typeface="Arial"/>
                <a:cs typeface="Arial"/>
                <a:sym typeface="Arial"/>
              </a:rPr>
              <a:t>@AgentstvoPDbot</a:t>
            </a:r>
            <a:endParaRPr b="0" i="0" sz="3000" u="none" cap="none" strike="noStrike">
              <a:solidFill>
                <a:schemeClr val="lt1"/>
              </a:solidFill>
              <a:latin typeface="Arial"/>
              <a:ea typeface="Arial"/>
              <a:cs typeface="Arial"/>
              <a:sym typeface="Arial"/>
            </a:endParaRPr>
          </a:p>
        </p:txBody>
      </p:sp>
      <p:sp>
        <p:nvSpPr>
          <p:cNvPr id="346" name="Google Shape;346;g1bec5d60ca9_1_9"/>
          <p:cNvSpPr/>
          <p:nvPr/>
        </p:nvSpPr>
        <p:spPr>
          <a:xfrm>
            <a:off x="1222425" y="533950"/>
            <a:ext cx="9364800" cy="49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ru-RU" sz="3500">
                <a:solidFill>
                  <a:srgbClr val="FDFDFD"/>
                </a:solidFill>
              </a:rPr>
              <a:t>Подписывайтесь на наши страницы в социальных сетях</a:t>
            </a:r>
            <a:r>
              <a:rPr b="1" i="0" lang="ru-RU" sz="3500" u="none" cap="none" strike="noStrike">
                <a:solidFill>
                  <a:srgbClr val="FDFDFD"/>
                </a:solidFill>
                <a:latin typeface="Arial"/>
                <a:ea typeface="Arial"/>
                <a:cs typeface="Arial"/>
                <a:sym typeface="Arial"/>
              </a:rPr>
              <a:t>:</a:t>
            </a:r>
            <a:endParaRPr b="1" i="0" sz="3500" u="none" cap="none" strike="noStrike">
              <a:solidFill>
                <a:srgbClr val="FDFDFD"/>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8"/>
          <p:cNvSpPr/>
          <p:nvPr/>
        </p:nvSpPr>
        <p:spPr>
          <a:xfrm>
            <a:off x="0" y="6404875"/>
            <a:ext cx="1569900" cy="37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8"/>
          <p:cNvSpPr/>
          <p:nvPr/>
        </p:nvSpPr>
        <p:spPr>
          <a:xfrm>
            <a:off x="-16350" y="2515165"/>
            <a:ext cx="12192000" cy="154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8"/>
          <p:cNvSpPr/>
          <p:nvPr/>
        </p:nvSpPr>
        <p:spPr>
          <a:xfrm>
            <a:off x="3825874" y="3510280"/>
            <a:ext cx="5901531"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355" name="Google Shape;355;p8"/>
          <p:cNvSpPr/>
          <p:nvPr/>
        </p:nvSpPr>
        <p:spPr>
          <a:xfrm>
            <a:off x="10022681" y="3741024"/>
            <a:ext cx="2176462"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356" name="Google Shape;356;p8"/>
          <p:cNvSpPr/>
          <p:nvPr/>
        </p:nvSpPr>
        <p:spPr>
          <a:xfrm rot="2154983">
            <a:off x="9661325" y="3624367"/>
            <a:ext cx="418918"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357" name="Google Shape;357;p8"/>
          <p:cNvSpPr/>
          <p:nvPr/>
        </p:nvSpPr>
        <p:spPr>
          <a:xfrm>
            <a:off x="3580714" y="3418791"/>
            <a:ext cx="254977" cy="254977"/>
          </a:xfrm>
          <a:prstGeom prst="ellipse">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358" name="Google Shape;358;p8"/>
          <p:cNvSpPr/>
          <p:nvPr/>
        </p:nvSpPr>
        <p:spPr>
          <a:xfrm>
            <a:off x="2896400" y="2629650"/>
            <a:ext cx="67350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500"/>
              <a:buFont typeface="Arial"/>
              <a:buNone/>
            </a:pPr>
            <a:r>
              <a:rPr b="1" i="0" lang="ru-RU" sz="4500" u="none" cap="none" strike="noStrike">
                <a:solidFill>
                  <a:srgbClr val="0D4D97"/>
                </a:solidFill>
                <a:latin typeface="Arial"/>
                <a:ea typeface="Arial"/>
                <a:cs typeface="Arial"/>
                <a:sym typeface="Arial"/>
              </a:rPr>
              <a:t>Спасибо за внимание!</a:t>
            </a:r>
            <a:endParaRPr b="1" i="0" sz="4500" u="none" cap="none" strike="noStrike">
              <a:solidFill>
                <a:srgbClr val="0D4D97"/>
              </a:solidFill>
              <a:latin typeface="Arial"/>
              <a:ea typeface="Arial"/>
              <a:cs typeface="Arial"/>
              <a:sym typeface="Arial"/>
            </a:endParaRPr>
          </a:p>
        </p:txBody>
      </p:sp>
      <p:sp>
        <p:nvSpPr>
          <p:cNvPr id="359" name="Google Shape;359;p8"/>
          <p:cNvSpPr txBox="1"/>
          <p:nvPr/>
        </p:nvSpPr>
        <p:spPr>
          <a:xfrm>
            <a:off x="319024" y="6404875"/>
            <a:ext cx="1384200" cy="338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ru-RU" sz="1000" u="sng" cap="none" strike="noStrike">
                <a:solidFill>
                  <a:srgbClr val="0D4D97"/>
                </a:solidFill>
                <a:latin typeface="Arial"/>
                <a:ea typeface="Arial"/>
                <a:cs typeface="Arial"/>
                <a:sym typeface="Arial"/>
                <a:hlinkClick r:id="rId3">
                  <a:extLst>
                    <a:ext uri="{A12FA001-AC4F-418D-AE19-62706E023703}">
                      <ahyp:hlinkClr val="tx"/>
                    </a:ext>
                  </a:extLst>
                </a:hlinkClick>
              </a:rPr>
              <a:t>info@dpa.gov.kg</a:t>
            </a:r>
            <a:endParaRPr b="1" i="0" sz="1000" u="none" cap="none" strike="noStrike">
              <a:solidFill>
                <a:srgbClr val="0D4D97"/>
              </a:solidFill>
              <a:latin typeface="Arial"/>
              <a:ea typeface="Arial"/>
              <a:cs typeface="Arial"/>
              <a:sym typeface="Arial"/>
            </a:endParaRPr>
          </a:p>
        </p:txBody>
      </p:sp>
      <p:pic>
        <p:nvPicPr>
          <p:cNvPr id="360" name="Google Shape;360;p8"/>
          <p:cNvPicPr preferRelativeResize="0"/>
          <p:nvPr/>
        </p:nvPicPr>
        <p:blipFill rotWithShape="1">
          <a:blip r:embed="rId4">
            <a:alphaModFix/>
          </a:blip>
          <a:srcRect b="0" l="0" r="0" t="0"/>
          <a:stretch/>
        </p:blipFill>
        <p:spPr>
          <a:xfrm>
            <a:off x="95225" y="6493203"/>
            <a:ext cx="223800" cy="223822"/>
          </a:xfrm>
          <a:prstGeom prst="rect">
            <a:avLst/>
          </a:prstGeom>
          <a:noFill/>
          <a:ln>
            <a:noFill/>
          </a:ln>
        </p:spPr>
      </p:pic>
      <p:pic>
        <p:nvPicPr>
          <p:cNvPr id="361" name="Google Shape;361;p8"/>
          <p:cNvPicPr preferRelativeResize="0"/>
          <p:nvPr/>
        </p:nvPicPr>
        <p:blipFill rotWithShape="1">
          <a:blip r:embed="rId5">
            <a:alphaModFix/>
          </a:blip>
          <a:srcRect b="0" l="0" r="0" t="0"/>
          <a:stretch/>
        </p:blipFill>
        <p:spPr>
          <a:xfrm>
            <a:off x="177750" y="133200"/>
            <a:ext cx="654624" cy="654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84" name="Shape 184"/>
        <p:cNvGrpSpPr/>
        <p:nvPr/>
      </p:nvGrpSpPr>
      <p:grpSpPr>
        <a:xfrm>
          <a:off x="0" y="0"/>
          <a:ext cx="0" cy="0"/>
          <a:chOff x="0" y="0"/>
          <a:chExt cx="0" cy="0"/>
        </a:xfrm>
      </p:grpSpPr>
      <p:sp>
        <p:nvSpPr>
          <p:cNvPr id="185" name="Google Shape;185;g12fd641a2a3_0_270"/>
          <p:cNvSpPr txBox="1"/>
          <p:nvPr>
            <p:ph type="title"/>
          </p:nvPr>
        </p:nvSpPr>
        <p:spPr>
          <a:xfrm>
            <a:off x="182880" y="154242"/>
            <a:ext cx="11836500" cy="70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2800">
                <a:solidFill>
                  <a:schemeClr val="lt1"/>
                </a:solidFill>
                <a:latin typeface="Arial"/>
                <a:ea typeface="Arial"/>
                <a:cs typeface="Arial"/>
                <a:sym typeface="Arial"/>
              </a:rPr>
              <a:t>ПЕРСОНАЛЬНЫЕ ДАННЫЕ</a:t>
            </a:r>
            <a:endParaRPr sz="2800">
              <a:latin typeface="Arial"/>
              <a:ea typeface="Arial"/>
              <a:cs typeface="Arial"/>
              <a:sym typeface="Arial"/>
            </a:endParaRPr>
          </a:p>
        </p:txBody>
      </p:sp>
      <p:pic>
        <p:nvPicPr>
          <p:cNvPr id="186" name="Google Shape;186;g12fd641a2a3_0_270"/>
          <p:cNvPicPr preferRelativeResize="0"/>
          <p:nvPr/>
        </p:nvPicPr>
        <p:blipFill rotWithShape="1">
          <a:blip r:embed="rId3">
            <a:alphaModFix/>
          </a:blip>
          <a:srcRect b="0" l="0" r="0" t="0"/>
          <a:stretch/>
        </p:blipFill>
        <p:spPr>
          <a:xfrm>
            <a:off x="221125" y="178700"/>
            <a:ext cx="654624" cy="654624"/>
          </a:xfrm>
          <a:prstGeom prst="rect">
            <a:avLst/>
          </a:prstGeom>
          <a:noFill/>
          <a:ln>
            <a:noFill/>
          </a:ln>
        </p:spPr>
      </p:pic>
      <p:sp>
        <p:nvSpPr>
          <p:cNvPr id="187" name="Google Shape;187;g12fd641a2a3_0_270"/>
          <p:cNvSpPr/>
          <p:nvPr/>
        </p:nvSpPr>
        <p:spPr>
          <a:xfrm>
            <a:off x="618125" y="1030475"/>
            <a:ext cx="5331300" cy="53718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360000" marR="0" rtl="0" algn="l">
              <a:lnSpc>
                <a:spcPct val="100000"/>
              </a:lnSpc>
              <a:spcBef>
                <a:spcPts val="0"/>
              </a:spcBef>
              <a:spcAft>
                <a:spcPts val="0"/>
              </a:spcAft>
              <a:buClr>
                <a:srgbClr val="000000"/>
              </a:buClr>
              <a:buSzPts val="1400"/>
              <a:buFont typeface="Arial"/>
              <a:buNone/>
            </a:pPr>
            <a:r>
              <a:t/>
            </a:r>
            <a:endParaRPr b="1"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9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ПИН</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ФИО</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Личный номер</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Отпечаток пальца</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Сетчатка глаза</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Рисунок вен</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Биометрия лица</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Cookie - куки</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Уникальный логин</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Почерк / подпись</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Электронная подпись</a:t>
            </a:r>
            <a:endParaRPr sz="1700">
              <a:solidFill>
                <a:schemeClr val="lt1"/>
              </a:solidFill>
            </a:endParaRPr>
          </a:p>
          <a:p>
            <a:pPr indent="-287949" lvl="0" marL="899999" marR="0" rtl="0" algn="l">
              <a:lnSpc>
                <a:spcPct val="100000"/>
              </a:lnSpc>
              <a:spcBef>
                <a:spcPts val="0"/>
              </a:spcBef>
              <a:spcAft>
                <a:spcPts val="0"/>
              </a:spcAft>
              <a:buClr>
                <a:schemeClr val="lt1"/>
              </a:buClr>
              <a:buSzPts val="1700"/>
              <a:buChar char="●"/>
            </a:pPr>
            <a:r>
              <a:rPr lang="ru-RU" sz="1700">
                <a:solidFill>
                  <a:schemeClr val="lt1"/>
                </a:solidFill>
              </a:rPr>
              <a:t>Генетика / ДНК</a:t>
            </a:r>
            <a:endParaRPr sz="1700">
              <a:solidFill>
                <a:schemeClr val="lt1"/>
              </a:solidFill>
            </a:endParaRPr>
          </a:p>
        </p:txBody>
      </p:sp>
      <p:sp>
        <p:nvSpPr>
          <p:cNvPr id="188" name="Google Shape;188;g12fd641a2a3_0_270"/>
          <p:cNvSpPr/>
          <p:nvPr/>
        </p:nvSpPr>
        <p:spPr>
          <a:xfrm>
            <a:off x="4588375" y="1088750"/>
            <a:ext cx="5331300" cy="54858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809999" marR="0" rtl="0" algn="l">
              <a:lnSpc>
                <a:spcPct val="100000"/>
              </a:lnSpc>
              <a:spcBef>
                <a:spcPts val="0"/>
              </a:spcBef>
              <a:spcAft>
                <a:spcPts val="0"/>
              </a:spcAft>
              <a:buClr>
                <a:srgbClr val="000000"/>
              </a:buClr>
              <a:buSzPts val="1400"/>
              <a:buFont typeface="Arial"/>
              <a:buNone/>
            </a:pPr>
            <a:r>
              <a:t/>
            </a:r>
            <a:endParaRPr b="1" i="0" sz="2400" u="none" cap="none" strike="noStrike">
              <a:solidFill>
                <a:schemeClr val="lt1"/>
              </a:solidFill>
              <a:latin typeface="Arial"/>
              <a:ea typeface="Arial"/>
              <a:cs typeface="Arial"/>
              <a:sym typeface="Arial"/>
            </a:endParaRPr>
          </a:p>
          <a:p>
            <a:pPr indent="0" lvl="0" marL="809999" marR="0" rtl="0" algn="l">
              <a:lnSpc>
                <a:spcPct val="100000"/>
              </a:lnSpc>
              <a:spcBef>
                <a:spcPts val="0"/>
              </a:spcBef>
              <a:spcAft>
                <a:spcPts val="0"/>
              </a:spcAft>
              <a:buClr>
                <a:srgbClr val="000000"/>
              </a:buClr>
              <a:buSzPts val="1300"/>
              <a:buFont typeface="Arial"/>
              <a:buNone/>
            </a:pPr>
            <a:r>
              <a:t/>
            </a:r>
            <a:endParaRPr b="1"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Финансовые операции</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Родственники</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Пароли</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Судимость</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Национальность</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Дата, место рождения</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Знания</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Привычки</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Жизненные события</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Образование</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Материальное положение</a:t>
            </a:r>
            <a:endParaRPr b="0" i="0" sz="1700" u="none" cap="none" strike="noStrike">
              <a:solidFill>
                <a:schemeClr val="lt1"/>
              </a:solidFill>
              <a:latin typeface="Arial"/>
              <a:ea typeface="Arial"/>
              <a:cs typeface="Arial"/>
              <a:sym typeface="Arial"/>
            </a:endParaRPr>
          </a:p>
          <a:p>
            <a:pPr indent="-287949" lvl="0" marL="899999" marR="0" rtl="0" algn="l">
              <a:lnSpc>
                <a:spcPct val="100000"/>
              </a:lnSpc>
              <a:spcBef>
                <a:spcPts val="0"/>
              </a:spcBef>
              <a:spcAft>
                <a:spcPts val="0"/>
              </a:spcAft>
              <a:buClr>
                <a:schemeClr val="lt1"/>
              </a:buClr>
              <a:buSzPts val="1700"/>
              <a:buFont typeface="Arial"/>
              <a:buChar char="●"/>
            </a:pPr>
            <a:r>
              <a:rPr b="0" i="0" lang="ru-RU" sz="1700" u="none" cap="none" strike="noStrike">
                <a:solidFill>
                  <a:schemeClr val="lt1"/>
                </a:solidFill>
                <a:latin typeface="Arial"/>
                <a:ea typeface="Arial"/>
                <a:cs typeface="Arial"/>
                <a:sym typeface="Arial"/>
              </a:rPr>
              <a:t>Убеждения</a:t>
            </a:r>
            <a:endParaRPr b="0" i="0" sz="1700" u="none" cap="none" strike="noStrike">
              <a:solidFill>
                <a:schemeClr val="lt1"/>
              </a:solidFill>
              <a:latin typeface="Arial"/>
              <a:ea typeface="Arial"/>
              <a:cs typeface="Arial"/>
              <a:sym typeface="Arial"/>
            </a:endParaRPr>
          </a:p>
        </p:txBody>
      </p:sp>
      <p:pic>
        <p:nvPicPr>
          <p:cNvPr id="189" name="Google Shape;189;g12fd641a2a3_0_270"/>
          <p:cNvPicPr preferRelativeResize="0"/>
          <p:nvPr/>
        </p:nvPicPr>
        <p:blipFill rotWithShape="1">
          <a:blip r:embed="rId4">
            <a:alphaModFix/>
          </a:blip>
          <a:srcRect b="0" l="0" r="0" t="0"/>
          <a:stretch/>
        </p:blipFill>
        <p:spPr>
          <a:xfrm>
            <a:off x="10374550" y="1714375"/>
            <a:ext cx="1644826" cy="1644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94" name="Shape 194"/>
        <p:cNvGrpSpPr/>
        <p:nvPr/>
      </p:nvGrpSpPr>
      <p:grpSpPr>
        <a:xfrm>
          <a:off x="0" y="0"/>
          <a:ext cx="0" cy="0"/>
          <a:chOff x="0" y="0"/>
          <a:chExt cx="0" cy="0"/>
        </a:xfrm>
      </p:grpSpPr>
      <p:sp>
        <p:nvSpPr>
          <p:cNvPr id="195" name="Google Shape;195;g1bec5d60ca9_0_65"/>
          <p:cNvSpPr txBox="1"/>
          <p:nvPr>
            <p:ph type="title"/>
          </p:nvPr>
        </p:nvSpPr>
        <p:spPr>
          <a:xfrm>
            <a:off x="182880" y="154242"/>
            <a:ext cx="11836500" cy="70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2800">
                <a:solidFill>
                  <a:schemeClr val="lt1"/>
                </a:solidFill>
                <a:latin typeface="Arial"/>
                <a:ea typeface="Arial"/>
                <a:cs typeface="Arial"/>
                <a:sym typeface="Arial"/>
              </a:rPr>
              <a:t>ОСОБО ОХРАНЯЕМЫЕ ПЕРСОНАЛЬНЫЕ ДАННЫЕ</a:t>
            </a:r>
            <a:endParaRPr sz="2800">
              <a:latin typeface="Arial"/>
              <a:ea typeface="Arial"/>
              <a:cs typeface="Arial"/>
              <a:sym typeface="Arial"/>
            </a:endParaRPr>
          </a:p>
        </p:txBody>
      </p:sp>
      <p:pic>
        <p:nvPicPr>
          <p:cNvPr id="196" name="Google Shape;196;g1bec5d60ca9_0_65"/>
          <p:cNvPicPr preferRelativeResize="0"/>
          <p:nvPr/>
        </p:nvPicPr>
        <p:blipFill rotWithShape="1">
          <a:blip r:embed="rId3">
            <a:alphaModFix/>
          </a:blip>
          <a:srcRect b="0" l="0" r="0" t="0"/>
          <a:stretch/>
        </p:blipFill>
        <p:spPr>
          <a:xfrm>
            <a:off x="221125" y="178700"/>
            <a:ext cx="654624" cy="654624"/>
          </a:xfrm>
          <a:prstGeom prst="rect">
            <a:avLst/>
          </a:prstGeom>
          <a:noFill/>
          <a:ln>
            <a:noFill/>
          </a:ln>
        </p:spPr>
      </p:pic>
      <p:pic>
        <p:nvPicPr>
          <p:cNvPr id="197" name="Google Shape;197;g1bec5d60ca9_0_65"/>
          <p:cNvPicPr preferRelativeResize="0"/>
          <p:nvPr/>
        </p:nvPicPr>
        <p:blipFill rotWithShape="1">
          <a:blip r:embed="rId4">
            <a:alphaModFix/>
          </a:blip>
          <a:srcRect b="0" l="0" r="0" t="0"/>
          <a:stretch/>
        </p:blipFill>
        <p:spPr>
          <a:xfrm>
            <a:off x="10374550" y="1714375"/>
            <a:ext cx="1644826" cy="1644826"/>
          </a:xfrm>
          <a:prstGeom prst="rect">
            <a:avLst/>
          </a:prstGeom>
          <a:noFill/>
          <a:ln>
            <a:noFill/>
          </a:ln>
        </p:spPr>
      </p:pic>
      <p:sp>
        <p:nvSpPr>
          <p:cNvPr id="198" name="Google Shape;198;g1bec5d60ca9_0_65"/>
          <p:cNvSpPr/>
          <p:nvPr/>
        </p:nvSpPr>
        <p:spPr>
          <a:xfrm>
            <a:off x="875750" y="1392375"/>
            <a:ext cx="9498900" cy="4723200"/>
          </a:xfrm>
          <a:prstGeom prst="rect">
            <a:avLst/>
          </a:prstGeom>
          <a:noFill/>
          <a:ln>
            <a:noFill/>
          </a:ln>
        </p:spPr>
        <p:txBody>
          <a:bodyPr anchorCtr="0" anchor="t" bIns="45700" lIns="91425" spcFirstLastPara="1" rIns="91425" wrap="square" tIns="45700">
            <a:noAutofit/>
          </a:bodyPr>
          <a:lstStyle/>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раса и национальность</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политические взгляды</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вероисповедание</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сексуальная ориентация</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биометрические данные — физические, физиологические или поведенческие признаки физического лица, при помощи которых возможно однозначно идентификацировать человека. Например, изображение человеческого лица, отпечатки пальцев, сечатки глаза, запись голоса и т.п.</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данные о здоровье – данные о физическом или психическом здоровье человека. Нарпимер, медицинские анализы и заключения.</a:t>
            </a:r>
            <a:endParaRPr sz="2000">
              <a:solidFill>
                <a:schemeClr val="lt1"/>
              </a:solidFill>
            </a:endParaRPr>
          </a:p>
          <a:p>
            <a:pPr indent="-306999" lvl="0" marL="899999" marR="0" rtl="0" algn="l">
              <a:lnSpc>
                <a:spcPct val="100000"/>
              </a:lnSpc>
              <a:spcBef>
                <a:spcPts val="0"/>
              </a:spcBef>
              <a:spcAft>
                <a:spcPts val="0"/>
              </a:spcAft>
              <a:buClr>
                <a:schemeClr val="lt1"/>
              </a:buClr>
              <a:buSzPts val="2000"/>
              <a:buChar char="●"/>
            </a:pPr>
            <a:r>
              <a:rPr lang="ru-RU" sz="2000">
                <a:solidFill>
                  <a:schemeClr val="lt1"/>
                </a:solidFill>
              </a:rPr>
              <a:t>генетические данные  – унаследованные или приобретенные генетические признаки физического лица, предоставляющие уникальную информацию о физиологии или здоровье, а также соответствующие биологические образцы</a:t>
            </a:r>
            <a:endParaRPr sz="2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2fd641a2a3_0_357"/>
          <p:cNvSpPr/>
          <p:nvPr/>
        </p:nvSpPr>
        <p:spPr>
          <a:xfrm>
            <a:off x="4524074" y="10172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g12fd641a2a3_0_357"/>
          <p:cNvSpPr/>
          <p:nvPr/>
        </p:nvSpPr>
        <p:spPr>
          <a:xfrm>
            <a:off x="4532358"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g12fd641a2a3_0_357"/>
          <p:cNvSpPr/>
          <p:nvPr/>
        </p:nvSpPr>
        <p:spPr>
          <a:xfrm>
            <a:off x="8487860"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g12fd641a2a3_0_357"/>
          <p:cNvSpPr/>
          <p:nvPr/>
        </p:nvSpPr>
        <p:spPr>
          <a:xfrm>
            <a:off x="576868"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g12fd641a2a3_0_357"/>
          <p:cNvSpPr/>
          <p:nvPr/>
        </p:nvSpPr>
        <p:spPr>
          <a:xfrm>
            <a:off x="572690" y="1017270"/>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8" name="Google Shape;208;g12fd641a2a3_0_357"/>
          <p:cNvPicPr preferRelativeResize="0"/>
          <p:nvPr/>
        </p:nvPicPr>
        <p:blipFill rotWithShape="1">
          <a:blip r:embed="rId3">
            <a:alphaModFix/>
          </a:blip>
          <a:srcRect b="0" l="0" r="0" t="0"/>
          <a:stretch/>
        </p:blipFill>
        <p:spPr>
          <a:xfrm>
            <a:off x="1305063" y="4120680"/>
            <a:ext cx="1689100" cy="1206500"/>
          </a:xfrm>
          <a:prstGeom prst="rect">
            <a:avLst/>
          </a:prstGeom>
          <a:noFill/>
          <a:ln>
            <a:noFill/>
          </a:ln>
        </p:spPr>
      </p:pic>
      <p:sp>
        <p:nvSpPr>
          <p:cNvPr descr="C:\Users\rjusumambetova\Desktop\loyalty-points-card-260nw-1038892165 (1).webp" id="209" name="Google Shape;209;g12fd641a2a3_0_357"/>
          <p:cNvSpPr/>
          <p:nvPr/>
        </p:nvSpPr>
        <p:spPr>
          <a:xfrm>
            <a:off x="103717" y="-96309"/>
            <a:ext cx="203100" cy="203100"/>
          </a:xfrm>
          <a:prstGeom prst="rect">
            <a:avLst/>
          </a:prstGeom>
          <a:no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10" name="Google Shape;210;g12fd641a2a3_0_357"/>
          <p:cNvSpPr txBox="1"/>
          <p:nvPr/>
        </p:nvSpPr>
        <p:spPr>
          <a:xfrm>
            <a:off x="9616193" y="5990725"/>
            <a:ext cx="184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11" name="Google Shape;211;g12fd641a2a3_0_357"/>
          <p:cNvSpPr txBox="1"/>
          <p:nvPr/>
        </p:nvSpPr>
        <p:spPr>
          <a:xfrm>
            <a:off x="205317" y="140849"/>
            <a:ext cx="11836500" cy="703500"/>
          </a:xfrm>
          <a:prstGeom prst="rect">
            <a:avLst/>
          </a:prstGeom>
          <a:solidFill>
            <a:srgbClr val="0D4D97"/>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b="0" i="0" lang="ru-RU" sz="2800" u="none" cap="none" strike="noStrike">
                <a:solidFill>
                  <a:schemeClr val="lt1"/>
                </a:solidFill>
                <a:latin typeface="Arial"/>
                <a:ea typeface="Arial"/>
                <a:cs typeface="Arial"/>
                <a:sym typeface="Arial"/>
              </a:rPr>
              <a:t>ПРИМЕРЫ СБОРА ПЕРСОНАЛЬНЫХ ДАННЫХ </a:t>
            </a:r>
            <a:endParaRPr b="0" i="0" sz="2800" u="none" cap="none" strike="noStrike">
              <a:solidFill>
                <a:schemeClr val="lt1"/>
              </a:solidFill>
              <a:latin typeface="Arial"/>
              <a:ea typeface="Arial"/>
              <a:cs typeface="Arial"/>
              <a:sym typeface="Arial"/>
            </a:endParaRPr>
          </a:p>
        </p:txBody>
      </p:sp>
      <p:sp>
        <p:nvSpPr>
          <p:cNvPr id="212" name="Google Shape;212;g12fd641a2a3_0_357"/>
          <p:cNvSpPr/>
          <p:nvPr/>
        </p:nvSpPr>
        <p:spPr>
          <a:xfrm>
            <a:off x="834718" y="2961201"/>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ЭЛЕКТРОННЫЕ</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КОШЕЛЬКИ</a:t>
            </a:r>
            <a:endParaRPr b="0" i="0" sz="1400" u="none" cap="none" strike="noStrike">
              <a:solidFill>
                <a:srgbClr val="000000"/>
              </a:solidFill>
              <a:latin typeface="Arial"/>
              <a:ea typeface="Arial"/>
              <a:cs typeface="Arial"/>
              <a:sym typeface="Arial"/>
            </a:endParaRPr>
          </a:p>
        </p:txBody>
      </p:sp>
      <p:sp>
        <p:nvSpPr>
          <p:cNvPr id="213" name="Google Shape;213;g12fd641a2a3_0_357"/>
          <p:cNvSpPr/>
          <p:nvPr/>
        </p:nvSpPr>
        <p:spPr>
          <a:xfrm>
            <a:off x="813051" y="57860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СКИДОЧНЫЕ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КАРТЫ</a:t>
            </a:r>
            <a:endParaRPr b="0" i="0" sz="1400" u="none" cap="none" strike="noStrike">
              <a:solidFill>
                <a:schemeClr val="lt1"/>
              </a:solidFill>
              <a:latin typeface="Calibri"/>
              <a:ea typeface="Calibri"/>
              <a:cs typeface="Calibri"/>
              <a:sym typeface="Calibri"/>
            </a:endParaRPr>
          </a:p>
        </p:txBody>
      </p:sp>
      <p:sp>
        <p:nvSpPr>
          <p:cNvPr id="214" name="Google Shape;214;g12fd641a2a3_0_357"/>
          <p:cNvSpPr/>
          <p:nvPr/>
        </p:nvSpPr>
        <p:spPr>
          <a:xfrm>
            <a:off x="4852980" y="2978978"/>
            <a:ext cx="2621400" cy="543300"/>
          </a:xfrm>
          <a:prstGeom prst="roundRect">
            <a:avLst>
              <a:gd fmla="val 16667" name="adj"/>
            </a:avLst>
          </a:prstGeom>
          <a:solidFill>
            <a:srgbClr val="3C78D8"/>
          </a:solidFill>
          <a:ln cap="flat" cmpd="sng" w="9525">
            <a:solidFill>
              <a:srgbClr val="3C7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ШКОЛЫ</a:t>
            </a:r>
            <a:endParaRPr b="0" i="0" sz="1400" u="none" cap="none" strike="noStrike">
              <a:solidFill>
                <a:srgbClr val="000000"/>
              </a:solidFill>
              <a:latin typeface="Arial"/>
              <a:ea typeface="Arial"/>
              <a:cs typeface="Arial"/>
              <a:sym typeface="Arial"/>
            </a:endParaRPr>
          </a:p>
        </p:txBody>
      </p:sp>
      <p:sp>
        <p:nvSpPr>
          <p:cNvPr id="215" name="Google Shape;215;g12fd641a2a3_0_357"/>
          <p:cNvSpPr/>
          <p:nvPr/>
        </p:nvSpPr>
        <p:spPr>
          <a:xfrm>
            <a:off x="4794415" y="578603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ИНТЕРНЕТ-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БАНКИНГ</a:t>
            </a:r>
            <a:endParaRPr b="0" i="0" sz="1400" u="none" cap="none" strike="noStrike">
              <a:solidFill>
                <a:schemeClr val="lt1"/>
              </a:solidFill>
              <a:latin typeface="Calibri"/>
              <a:ea typeface="Calibri"/>
              <a:cs typeface="Calibri"/>
              <a:sym typeface="Calibri"/>
            </a:endParaRPr>
          </a:p>
        </p:txBody>
      </p:sp>
      <p:sp>
        <p:nvSpPr>
          <p:cNvPr id="216" name="Google Shape;216;g12fd641a2a3_0_357"/>
          <p:cNvSpPr/>
          <p:nvPr/>
        </p:nvSpPr>
        <p:spPr>
          <a:xfrm>
            <a:off x="8561975" y="2973150"/>
            <a:ext cx="307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ГОСУДАРСТВЕННЫЕ И</a:t>
            </a:r>
            <a:r>
              <a:rPr lang="ru-RU">
                <a:solidFill>
                  <a:schemeClr val="lt1"/>
                </a:solidFill>
              </a:rPr>
              <a:t> МУНИЦИПАЛЬНЫЕ ОРГА</a:t>
            </a:r>
            <a:r>
              <a:rPr b="0" i="0" lang="ru-RU" sz="1400" u="none" cap="none" strike="noStrike">
                <a:solidFill>
                  <a:schemeClr val="lt1"/>
                </a:solidFill>
                <a:latin typeface="Arial"/>
                <a:ea typeface="Arial"/>
                <a:cs typeface="Arial"/>
                <a:sym typeface="Arial"/>
              </a:rPr>
              <a:t>НЫ </a:t>
            </a:r>
            <a:endParaRPr b="0" i="0" sz="1400" u="none" cap="none" strike="noStrike">
              <a:solidFill>
                <a:schemeClr val="lt1"/>
              </a:solidFill>
              <a:latin typeface="Arial"/>
              <a:ea typeface="Arial"/>
              <a:cs typeface="Arial"/>
              <a:sym typeface="Arial"/>
            </a:endParaRPr>
          </a:p>
        </p:txBody>
      </p:sp>
      <p:sp>
        <p:nvSpPr>
          <p:cNvPr id="217" name="Google Shape;217;g12fd641a2a3_0_357"/>
          <p:cNvSpPr/>
          <p:nvPr/>
        </p:nvSpPr>
        <p:spPr>
          <a:xfrm>
            <a:off x="8731919" y="57860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МАРКЕТИНГ</a:t>
            </a:r>
            <a:endParaRPr b="0" i="0" sz="1400" u="none" cap="none" strike="noStrike">
              <a:solidFill>
                <a:schemeClr val="lt1"/>
              </a:solidFill>
              <a:latin typeface="Calibri"/>
              <a:ea typeface="Calibri"/>
              <a:cs typeface="Calibri"/>
              <a:sym typeface="Calibri"/>
            </a:endParaRPr>
          </a:p>
        </p:txBody>
      </p:sp>
      <p:pic>
        <p:nvPicPr>
          <p:cNvPr id="218" name="Google Shape;218;g12fd641a2a3_0_357"/>
          <p:cNvPicPr preferRelativeResize="0"/>
          <p:nvPr/>
        </p:nvPicPr>
        <p:blipFill rotWithShape="1">
          <a:blip r:embed="rId4">
            <a:alphaModFix/>
          </a:blip>
          <a:srcRect b="0" l="0" r="0" t="0"/>
          <a:stretch/>
        </p:blipFill>
        <p:spPr>
          <a:xfrm>
            <a:off x="201550" y="165300"/>
            <a:ext cx="654624" cy="654624"/>
          </a:xfrm>
          <a:prstGeom prst="rect">
            <a:avLst/>
          </a:prstGeom>
          <a:noFill/>
          <a:ln>
            <a:noFill/>
          </a:ln>
        </p:spPr>
      </p:pic>
      <p:pic>
        <p:nvPicPr>
          <p:cNvPr id="219" name="Google Shape;219;g12fd641a2a3_0_357"/>
          <p:cNvPicPr preferRelativeResize="0"/>
          <p:nvPr/>
        </p:nvPicPr>
        <p:blipFill rotWithShape="1">
          <a:blip r:embed="rId5">
            <a:alphaModFix/>
          </a:blip>
          <a:srcRect b="0" l="0" r="0" t="0"/>
          <a:stretch/>
        </p:blipFill>
        <p:spPr>
          <a:xfrm>
            <a:off x="8141700" y="1453376"/>
            <a:ext cx="3512256" cy="1206500"/>
          </a:xfrm>
          <a:prstGeom prst="rect">
            <a:avLst/>
          </a:prstGeom>
          <a:noFill/>
          <a:ln>
            <a:noFill/>
          </a:ln>
        </p:spPr>
      </p:pic>
      <p:pic>
        <p:nvPicPr>
          <p:cNvPr id="220" name="Google Shape;220;g12fd641a2a3_0_357"/>
          <p:cNvPicPr preferRelativeResize="0"/>
          <p:nvPr/>
        </p:nvPicPr>
        <p:blipFill rotWithShape="1">
          <a:blip r:embed="rId6">
            <a:alphaModFix/>
          </a:blip>
          <a:srcRect b="0" l="0" r="0" t="0"/>
          <a:stretch/>
        </p:blipFill>
        <p:spPr>
          <a:xfrm>
            <a:off x="5123050" y="879562"/>
            <a:ext cx="2019300" cy="1943913"/>
          </a:xfrm>
          <a:prstGeom prst="rect">
            <a:avLst/>
          </a:prstGeom>
          <a:noFill/>
          <a:ln>
            <a:noFill/>
          </a:ln>
        </p:spPr>
      </p:pic>
      <p:pic>
        <p:nvPicPr>
          <p:cNvPr id="221" name="Google Shape;221;g12fd641a2a3_0_357"/>
          <p:cNvPicPr preferRelativeResize="0"/>
          <p:nvPr/>
        </p:nvPicPr>
        <p:blipFill rotWithShape="1">
          <a:blip r:embed="rId7">
            <a:alphaModFix/>
          </a:blip>
          <a:srcRect b="0" l="0" r="0" t="0"/>
          <a:stretch/>
        </p:blipFill>
        <p:spPr>
          <a:xfrm>
            <a:off x="861449" y="1068225"/>
            <a:ext cx="2570399" cy="1669100"/>
          </a:xfrm>
          <a:prstGeom prst="rect">
            <a:avLst/>
          </a:prstGeom>
          <a:noFill/>
          <a:ln>
            <a:noFill/>
          </a:ln>
        </p:spPr>
      </p:pic>
      <p:pic>
        <p:nvPicPr>
          <p:cNvPr id="222" name="Google Shape;222;g12fd641a2a3_0_357"/>
          <p:cNvPicPr preferRelativeResize="0"/>
          <p:nvPr/>
        </p:nvPicPr>
        <p:blipFill rotWithShape="1">
          <a:blip r:embed="rId8">
            <a:alphaModFix/>
          </a:blip>
          <a:srcRect b="0" l="0" r="0" t="0"/>
          <a:stretch/>
        </p:blipFill>
        <p:spPr>
          <a:xfrm>
            <a:off x="4896075" y="4047225"/>
            <a:ext cx="2297425" cy="1503500"/>
          </a:xfrm>
          <a:prstGeom prst="rect">
            <a:avLst/>
          </a:prstGeom>
          <a:noFill/>
          <a:ln>
            <a:noFill/>
          </a:ln>
        </p:spPr>
      </p:pic>
      <p:pic>
        <p:nvPicPr>
          <p:cNvPr id="223" name="Google Shape;223;g12fd641a2a3_0_357"/>
          <p:cNvPicPr preferRelativeResize="0"/>
          <p:nvPr/>
        </p:nvPicPr>
        <p:blipFill rotWithShape="1">
          <a:blip r:embed="rId9">
            <a:alphaModFix/>
          </a:blip>
          <a:srcRect b="0" l="0" r="0" t="0"/>
          <a:stretch/>
        </p:blipFill>
        <p:spPr>
          <a:xfrm>
            <a:off x="8853224" y="3750994"/>
            <a:ext cx="2297425" cy="1848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228" name="Shape 228"/>
        <p:cNvGrpSpPr/>
        <p:nvPr/>
      </p:nvGrpSpPr>
      <p:grpSpPr>
        <a:xfrm>
          <a:off x="0" y="0"/>
          <a:ext cx="0" cy="0"/>
          <a:chOff x="0" y="0"/>
          <a:chExt cx="0" cy="0"/>
        </a:xfrm>
      </p:grpSpPr>
      <p:sp>
        <p:nvSpPr>
          <p:cNvPr id="229" name="Google Shape;229;g12fd641a2a3_0_85"/>
          <p:cNvSpPr txBox="1"/>
          <p:nvPr>
            <p:ph idx="1" type="body"/>
          </p:nvPr>
        </p:nvSpPr>
        <p:spPr>
          <a:xfrm>
            <a:off x="566950" y="1448875"/>
            <a:ext cx="4369500" cy="1871100"/>
          </a:xfrm>
          <a:prstGeom prst="rect">
            <a:avLst/>
          </a:prstGeom>
          <a:noFill/>
          <a:ln>
            <a:noFill/>
          </a:ln>
        </p:spPr>
        <p:txBody>
          <a:bodyPr anchorCtr="0" anchor="t" bIns="91425" lIns="180000" spcFirstLastPara="1" rIns="91425" wrap="square" tIns="180000">
            <a:noAutofit/>
          </a:bodyPr>
          <a:lstStyle/>
          <a:p>
            <a:pPr indent="0" lvl="0" marL="0" rtl="0" algn="just">
              <a:lnSpc>
                <a:spcPct val="115000"/>
              </a:lnSpc>
              <a:spcBef>
                <a:spcPts val="1000"/>
              </a:spcBef>
              <a:spcAft>
                <a:spcPts val="0"/>
              </a:spcAft>
              <a:buSzPts val="1800"/>
              <a:buNone/>
            </a:pPr>
            <a:r>
              <a:rPr lang="ru-RU" sz="2400">
                <a:solidFill>
                  <a:schemeClr val="lt1"/>
                </a:solidFill>
                <a:latin typeface="Arial"/>
                <a:ea typeface="Arial"/>
                <a:cs typeface="Arial"/>
                <a:sym typeface="Arial"/>
              </a:rPr>
              <a:t>Гражданин — единственный</a:t>
            </a:r>
            <a:endParaRPr sz="2400">
              <a:solidFill>
                <a:schemeClr val="lt1"/>
              </a:solidFill>
              <a:latin typeface="Arial"/>
              <a:ea typeface="Arial"/>
              <a:cs typeface="Arial"/>
              <a:sym typeface="Arial"/>
            </a:endParaRPr>
          </a:p>
          <a:p>
            <a:pPr indent="0" lvl="0" marL="0" rtl="0" algn="just">
              <a:lnSpc>
                <a:spcPct val="115000"/>
              </a:lnSpc>
              <a:spcBef>
                <a:spcPts val="500"/>
              </a:spcBef>
              <a:spcAft>
                <a:spcPts val="0"/>
              </a:spcAft>
              <a:buSzPts val="1800"/>
              <a:buNone/>
            </a:pPr>
            <a:r>
              <a:rPr lang="ru-RU" sz="2400">
                <a:solidFill>
                  <a:schemeClr val="lt1"/>
                </a:solidFill>
                <a:latin typeface="Arial"/>
                <a:ea typeface="Arial"/>
                <a:cs typeface="Arial"/>
                <a:sym typeface="Arial"/>
              </a:rPr>
              <a:t>законный владелец данных о себе</a:t>
            </a:r>
            <a:endParaRPr sz="2400">
              <a:solidFill>
                <a:schemeClr val="lt1"/>
              </a:solidFill>
              <a:latin typeface="Arial"/>
              <a:ea typeface="Arial"/>
              <a:cs typeface="Arial"/>
              <a:sym typeface="Arial"/>
            </a:endParaRPr>
          </a:p>
          <a:p>
            <a:pPr indent="0" lvl="0" marL="0" rtl="0" algn="just">
              <a:lnSpc>
                <a:spcPct val="100000"/>
              </a:lnSpc>
              <a:spcBef>
                <a:spcPts val="500"/>
              </a:spcBef>
              <a:spcAft>
                <a:spcPts val="0"/>
              </a:spcAft>
              <a:buSzPts val="1800"/>
              <a:buNone/>
            </a:pPr>
            <a:r>
              <a:t/>
            </a:r>
            <a:endParaRPr b="1" sz="2400">
              <a:solidFill>
                <a:schemeClr val="lt1"/>
              </a:solidFill>
              <a:latin typeface="Arial"/>
              <a:ea typeface="Arial"/>
              <a:cs typeface="Arial"/>
              <a:sym typeface="Arial"/>
            </a:endParaRPr>
          </a:p>
        </p:txBody>
      </p:sp>
      <p:sp>
        <p:nvSpPr>
          <p:cNvPr id="230" name="Google Shape;230;g12fd641a2a3_0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31" name="Google Shape;231;g12fd641a2a3_0_85"/>
          <p:cNvSpPr txBox="1"/>
          <p:nvPr>
            <p:ph type="title"/>
          </p:nvPr>
        </p:nvSpPr>
        <p:spPr>
          <a:xfrm>
            <a:off x="207200" y="143050"/>
            <a:ext cx="11757900" cy="759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ru-RU" sz="2500">
                <a:solidFill>
                  <a:schemeClr val="lt1"/>
                </a:solidFill>
                <a:latin typeface="Arial"/>
                <a:ea typeface="Arial"/>
                <a:cs typeface="Arial"/>
                <a:sym typeface="Arial"/>
              </a:rPr>
              <a:t>Госорганы и органы местного самоуправления - держатели массивов данных</a:t>
            </a:r>
            <a:endParaRPr sz="2500">
              <a:latin typeface="Arial"/>
              <a:ea typeface="Arial"/>
              <a:cs typeface="Arial"/>
              <a:sym typeface="Arial"/>
            </a:endParaRPr>
          </a:p>
        </p:txBody>
      </p:sp>
      <p:sp>
        <p:nvSpPr>
          <p:cNvPr id="232" name="Google Shape;232;g12fd641a2a3_0_85"/>
          <p:cNvSpPr txBox="1"/>
          <p:nvPr>
            <p:ph idx="1" type="body"/>
          </p:nvPr>
        </p:nvSpPr>
        <p:spPr>
          <a:xfrm>
            <a:off x="6141575" y="998425"/>
            <a:ext cx="5103000" cy="3210000"/>
          </a:xfrm>
          <a:prstGeom prst="rect">
            <a:avLst/>
          </a:prstGeom>
          <a:noFill/>
          <a:ln>
            <a:noFill/>
          </a:ln>
        </p:spPr>
        <p:txBody>
          <a:bodyPr anchorCtr="0" anchor="t" bIns="91425" lIns="180000" spcFirstLastPara="1" rIns="91425" wrap="square" tIns="180000">
            <a:noAutofit/>
          </a:bodyPr>
          <a:lstStyle/>
          <a:p>
            <a:pPr indent="0" lvl="0" marL="0" rtl="0" algn="just">
              <a:spcBef>
                <a:spcPts val="1000"/>
              </a:spcBef>
              <a:spcAft>
                <a:spcPts val="0"/>
              </a:spcAft>
              <a:buSzPts val="1800"/>
              <a:buNone/>
            </a:pPr>
            <a:r>
              <a:rPr lang="ru-RU">
                <a:solidFill>
                  <a:schemeClr val="lt1"/>
                </a:solidFill>
              </a:rPr>
              <a:t>Держатель (обладатель) массива персональных данных обладает </a:t>
            </a:r>
            <a:r>
              <a:rPr lang="ru-RU">
                <a:solidFill>
                  <a:srgbClr val="FF0000"/>
                </a:solidFill>
              </a:rPr>
              <a:t>временными</a:t>
            </a:r>
            <a:r>
              <a:rPr lang="ru-RU">
                <a:solidFill>
                  <a:schemeClr val="lt1"/>
                </a:solidFill>
              </a:rPr>
              <a:t> правами на обработку информации персонального характера по личному согласию гражданина</a:t>
            </a:r>
            <a:endParaRPr b="1">
              <a:solidFill>
                <a:schemeClr val="lt1"/>
              </a:solidFill>
            </a:endParaRPr>
          </a:p>
          <a:p>
            <a:pPr indent="0" lvl="0" marL="0" rtl="0" algn="just">
              <a:spcBef>
                <a:spcPts val="500"/>
              </a:spcBef>
              <a:spcAft>
                <a:spcPts val="0"/>
              </a:spcAft>
              <a:buSzPts val="1800"/>
              <a:buNone/>
            </a:pPr>
            <a:r>
              <a:t/>
            </a:r>
            <a:endParaRPr b="1">
              <a:solidFill>
                <a:schemeClr val="lt1"/>
              </a:solidFill>
            </a:endParaRPr>
          </a:p>
        </p:txBody>
      </p:sp>
      <p:pic>
        <p:nvPicPr>
          <p:cNvPr id="233" name="Google Shape;233;g12fd641a2a3_0_85"/>
          <p:cNvPicPr preferRelativeResize="0"/>
          <p:nvPr/>
        </p:nvPicPr>
        <p:blipFill rotWithShape="1">
          <a:blip r:embed="rId3">
            <a:alphaModFix/>
          </a:blip>
          <a:srcRect b="0" l="0" r="0" t="0"/>
          <a:stretch/>
        </p:blipFill>
        <p:spPr>
          <a:xfrm>
            <a:off x="1241525" y="3333225"/>
            <a:ext cx="3159426" cy="3159426"/>
          </a:xfrm>
          <a:prstGeom prst="rect">
            <a:avLst/>
          </a:prstGeom>
          <a:noFill/>
          <a:ln>
            <a:noFill/>
          </a:ln>
        </p:spPr>
      </p:pic>
      <p:pic>
        <p:nvPicPr>
          <p:cNvPr id="234" name="Google Shape;234;g12fd641a2a3_0_85"/>
          <p:cNvPicPr preferRelativeResize="0"/>
          <p:nvPr/>
        </p:nvPicPr>
        <p:blipFill rotWithShape="1">
          <a:blip r:embed="rId4">
            <a:alphaModFix/>
          </a:blip>
          <a:srcRect b="0" l="0" r="0" t="0"/>
          <a:stretch/>
        </p:blipFill>
        <p:spPr>
          <a:xfrm>
            <a:off x="6782025" y="4208425"/>
            <a:ext cx="3463163" cy="230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2fd641a2a3_0_5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41" name="Google Shape;241;g12fd641a2a3_0_538"/>
          <p:cNvSpPr txBox="1"/>
          <p:nvPr>
            <p:ph type="title"/>
          </p:nvPr>
        </p:nvSpPr>
        <p:spPr>
          <a:xfrm>
            <a:off x="1655375" y="281000"/>
            <a:ext cx="9425700" cy="119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3200">
                <a:solidFill>
                  <a:schemeClr val="lt1"/>
                </a:solidFill>
                <a:latin typeface="Arial"/>
                <a:ea typeface="Arial"/>
                <a:cs typeface="Arial"/>
                <a:sym typeface="Arial"/>
              </a:rPr>
              <a:t>Что знают о гражданах госорганы?</a:t>
            </a:r>
            <a:endParaRPr sz="3200">
              <a:latin typeface="Arial"/>
              <a:ea typeface="Arial"/>
              <a:cs typeface="Arial"/>
              <a:sym typeface="Arial"/>
            </a:endParaRPr>
          </a:p>
        </p:txBody>
      </p:sp>
      <p:pic>
        <p:nvPicPr>
          <p:cNvPr id="242" name="Google Shape;242;g12fd641a2a3_0_538"/>
          <p:cNvPicPr preferRelativeResize="0"/>
          <p:nvPr/>
        </p:nvPicPr>
        <p:blipFill rotWithShape="1">
          <a:blip r:embed="rId3">
            <a:alphaModFix/>
          </a:blip>
          <a:srcRect b="0" l="0" r="0" t="0"/>
          <a:stretch/>
        </p:blipFill>
        <p:spPr>
          <a:xfrm>
            <a:off x="216400" y="185802"/>
            <a:ext cx="895274" cy="895274"/>
          </a:xfrm>
          <a:prstGeom prst="rect">
            <a:avLst/>
          </a:prstGeom>
          <a:noFill/>
          <a:ln>
            <a:noFill/>
          </a:ln>
        </p:spPr>
      </p:pic>
      <p:sp>
        <p:nvSpPr>
          <p:cNvPr id="243" name="Google Shape;243;g12fd641a2a3_0_538"/>
          <p:cNvSpPr txBox="1"/>
          <p:nvPr>
            <p:ph type="title"/>
          </p:nvPr>
        </p:nvSpPr>
        <p:spPr>
          <a:xfrm>
            <a:off x="1030400" y="1739825"/>
            <a:ext cx="10861200" cy="4981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ИНН</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биометрические данные</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паспортные данные</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недвижимость</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транспортные средства</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социальные и налоговые отчисления</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по должностным лицам руководящего состава - содержание банковских счетов</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наличие / отсутствие судимости</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медицинские анализы</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СПИД/ВИЧ/туберкулез</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ФИО детей, обучающихся в школе;</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аффилированность (через регистрацию юридических лиц)</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родственные связи (автобиография)</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t/>
            </a:r>
            <a:endParaRPr sz="32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3503fc2fdc_0_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50" name="Google Shape;250;g13503fc2fdc_0_18"/>
          <p:cNvSpPr txBox="1"/>
          <p:nvPr>
            <p:ph type="title"/>
          </p:nvPr>
        </p:nvSpPr>
        <p:spPr>
          <a:xfrm>
            <a:off x="2784800" y="281000"/>
            <a:ext cx="8921100" cy="119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3200">
                <a:solidFill>
                  <a:schemeClr val="lt1"/>
                </a:solidFill>
                <a:latin typeface="Arial"/>
                <a:ea typeface="Arial"/>
                <a:cs typeface="Arial"/>
                <a:sym typeface="Arial"/>
              </a:rPr>
              <a:t>Что знают о гражданах </a:t>
            </a:r>
            <a:br>
              <a:rPr lang="ru-RU" sz="3200">
                <a:solidFill>
                  <a:schemeClr val="lt1"/>
                </a:solidFill>
                <a:latin typeface="Arial"/>
                <a:ea typeface="Arial"/>
                <a:cs typeface="Arial"/>
                <a:sym typeface="Arial"/>
              </a:rPr>
            </a:br>
            <a:r>
              <a:rPr lang="ru-RU" sz="3200">
                <a:solidFill>
                  <a:schemeClr val="lt1"/>
                </a:solidFill>
                <a:latin typeface="Arial"/>
                <a:ea typeface="Arial"/>
                <a:cs typeface="Arial"/>
                <a:sym typeface="Arial"/>
              </a:rPr>
              <a:t>коммерческие организации?</a:t>
            </a:r>
            <a:endParaRPr sz="3200">
              <a:latin typeface="Arial"/>
              <a:ea typeface="Arial"/>
              <a:cs typeface="Arial"/>
              <a:sym typeface="Arial"/>
            </a:endParaRPr>
          </a:p>
        </p:txBody>
      </p:sp>
      <p:sp>
        <p:nvSpPr>
          <p:cNvPr id="251" name="Google Shape;251;g13503fc2fdc_0_18"/>
          <p:cNvSpPr txBox="1"/>
          <p:nvPr>
            <p:ph type="title"/>
          </p:nvPr>
        </p:nvSpPr>
        <p:spPr>
          <a:xfrm>
            <a:off x="960500" y="1475000"/>
            <a:ext cx="10931100" cy="4881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ИНН;</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паспортные данные;</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адрес;</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геолокация;</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история покупок и платежей (магазины, аптеки);</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пищевые предпочтения;</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данные банковских карт;</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медицинские анализы;</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история посещения веб-ресурсов;</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платежеспособность или наличие имущества (залог в банках или вузы);</a:t>
            </a:r>
            <a:endParaRPr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 история поездок</a:t>
            </a:r>
            <a:endParaRPr sz="3200">
              <a:solidFill>
                <a:schemeClr val="lt1"/>
              </a:solidFill>
              <a:latin typeface="Arial"/>
              <a:ea typeface="Arial"/>
              <a:cs typeface="Arial"/>
              <a:sym typeface="Arial"/>
            </a:endParaRPr>
          </a:p>
        </p:txBody>
      </p:sp>
      <p:pic>
        <p:nvPicPr>
          <p:cNvPr id="252" name="Google Shape;252;g13503fc2fdc_0_18"/>
          <p:cNvPicPr preferRelativeResize="0"/>
          <p:nvPr/>
        </p:nvPicPr>
        <p:blipFill rotWithShape="1">
          <a:blip r:embed="rId3">
            <a:alphaModFix/>
          </a:blip>
          <a:srcRect b="0" l="0" r="0" t="0"/>
          <a:stretch/>
        </p:blipFill>
        <p:spPr>
          <a:xfrm>
            <a:off x="216399" y="185808"/>
            <a:ext cx="1120650" cy="112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3503fc2fdc_0_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59" name="Google Shape;259;g13503fc2fdc_0_26"/>
          <p:cNvPicPr preferRelativeResize="0"/>
          <p:nvPr/>
        </p:nvPicPr>
        <p:blipFill rotWithShape="1">
          <a:blip r:embed="rId3">
            <a:alphaModFix/>
          </a:blip>
          <a:srcRect b="10781" l="0" r="0" t="7042"/>
          <a:stretch/>
        </p:blipFill>
        <p:spPr>
          <a:xfrm>
            <a:off x="1009919" y="1008700"/>
            <a:ext cx="3298730" cy="5754301"/>
          </a:xfrm>
          <a:prstGeom prst="rect">
            <a:avLst/>
          </a:prstGeom>
          <a:noFill/>
          <a:ln>
            <a:noFill/>
          </a:ln>
        </p:spPr>
      </p:pic>
      <p:pic>
        <p:nvPicPr>
          <p:cNvPr id="260" name="Google Shape;260;g13503fc2fdc_0_26"/>
          <p:cNvPicPr preferRelativeResize="0"/>
          <p:nvPr/>
        </p:nvPicPr>
        <p:blipFill rotWithShape="1">
          <a:blip r:embed="rId4">
            <a:alphaModFix/>
          </a:blip>
          <a:srcRect b="2228" l="0" r="0" t="15243"/>
          <a:stretch/>
        </p:blipFill>
        <p:spPr>
          <a:xfrm>
            <a:off x="6658375" y="1055800"/>
            <a:ext cx="3166449" cy="5660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2018-05-21T12:06:43Z</dcterms:created>
  <dc:creator>Tolomushov Imanmady</dc:creator>
</cp:coreProperties>
</file>