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1502">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3VeKdv1shR+MC4wbgaANI1xhD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32"/>
      </p:cViewPr>
      <p:guideLst>
        <p:guide pos="3840"/>
        <p:guide orient="horz" pos="15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55688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a:t>
            </a:fld>
            <a:endParaRPr/>
          </a:p>
        </p:txBody>
      </p:sp>
    </p:spTree>
    <p:extLst>
      <p:ext uri="{BB962C8B-B14F-4D97-AF65-F5344CB8AC3E}">
        <p14:creationId xmlns:p14="http://schemas.microsoft.com/office/powerpoint/2010/main" val="2349580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3503fc2fdc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13503fc2fdc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13503fc2fdc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ru-RU"/>
              <a:t>10</a:t>
            </a:fld>
            <a:endParaRPr/>
          </a:p>
        </p:txBody>
      </p:sp>
    </p:spTree>
    <p:extLst>
      <p:ext uri="{BB962C8B-B14F-4D97-AF65-F5344CB8AC3E}">
        <p14:creationId xmlns:p14="http://schemas.microsoft.com/office/powerpoint/2010/main" val="1299037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bec5d60ca9_0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1bec5d60ca9_0_2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100" b="1">
                <a:solidFill>
                  <a:srgbClr val="444444"/>
                </a:solidFill>
                <a:latin typeface="Calibri"/>
                <a:ea typeface="Calibri"/>
                <a:cs typeface="Calibri"/>
                <a:sym typeface="Calibri"/>
              </a:rPr>
              <a:t>Ущерб, который может нанести утечка данных</a:t>
            </a:r>
            <a:endParaRPr sz="1100" b="1">
              <a:solidFill>
                <a:srgbClr val="444444"/>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ru-RU" sz="1100" b="1"/>
              <a:t>Для коммерческих организаций</a:t>
            </a:r>
            <a:r>
              <a:rPr lang="ru-RU" sz="1100" b="1">
                <a:solidFill>
                  <a:srgbClr val="8F8F8F"/>
                </a:solidFill>
                <a:latin typeface="Calibri"/>
                <a:ea typeface="Calibri"/>
                <a:cs typeface="Calibri"/>
                <a:sym typeface="Calibri"/>
              </a:rPr>
              <a:t>:</a:t>
            </a:r>
            <a:r>
              <a:rPr lang="ru-RU" sz="1100">
                <a:solidFill>
                  <a:srgbClr val="8F8F8F"/>
                </a:solidFill>
                <a:latin typeface="Calibri"/>
                <a:ea typeface="Calibri"/>
                <a:cs typeface="Calibri"/>
                <a:sym typeface="Calibri"/>
              </a:rPr>
              <a:t> утечка данных может иметь разрушительные последствия для репутации организации и финансовых результатов. Многие организации (например, Equifax, Target и Yahoo) стали жертвами утечки данных. И сегодня многие люди ассоциируют/помнят эти компании с самим инцидентом с утечкой данных, а не с их фактическими бизнес-операциями.</a:t>
            </a:r>
            <a:endParaRPr/>
          </a:p>
          <a:p>
            <a:pPr marL="0" lvl="0" indent="0" algn="l" rtl="0">
              <a:lnSpc>
                <a:spcPct val="100000"/>
              </a:lnSpc>
              <a:spcBef>
                <a:spcPts val="0"/>
              </a:spcBef>
              <a:spcAft>
                <a:spcPts val="0"/>
              </a:spcAft>
              <a:buSzPts val="1400"/>
              <a:buNone/>
            </a:pPr>
            <a:r>
              <a:rPr lang="ru-RU" sz="1100" b="1"/>
              <a:t>Для государственных организаций</a:t>
            </a:r>
            <a:r>
              <a:rPr lang="ru-RU" sz="1100" b="1">
                <a:solidFill>
                  <a:srgbClr val="8F8F8F"/>
                </a:solidFill>
                <a:latin typeface="Calibri"/>
                <a:ea typeface="Calibri"/>
                <a:cs typeface="Calibri"/>
                <a:sym typeface="Calibri"/>
              </a:rPr>
              <a:t>:</a:t>
            </a:r>
            <a:r>
              <a:rPr lang="ru-RU" sz="1100">
                <a:solidFill>
                  <a:srgbClr val="8F8F8F"/>
                </a:solidFill>
                <a:latin typeface="Calibri"/>
                <a:ea typeface="Calibri"/>
                <a:cs typeface="Calibri"/>
                <a:sym typeface="Calibri"/>
              </a:rPr>
              <a:t> скомпрометированные данные могут означать передачу строго конфиденциальной информации иностранным лицам. Военные операции, политические сделки и детали, касающиеся важнейшей национальной инфраструктуры, могут представлять серьезную угрозу для правительства и его граждан.</a:t>
            </a:r>
            <a:endParaRPr/>
          </a:p>
          <a:p>
            <a:pPr marL="0" lvl="0" indent="0" algn="l" rtl="0">
              <a:lnSpc>
                <a:spcPct val="100000"/>
              </a:lnSpc>
              <a:spcBef>
                <a:spcPts val="0"/>
              </a:spcBef>
              <a:spcAft>
                <a:spcPts val="0"/>
              </a:spcAft>
              <a:buSzPts val="1400"/>
              <a:buNone/>
            </a:pPr>
            <a:r>
              <a:rPr lang="ru-RU" sz="1100" b="1"/>
              <a:t>Для физических лиц</a:t>
            </a:r>
            <a:r>
              <a:rPr lang="ru-RU" sz="1100" b="1">
                <a:solidFill>
                  <a:srgbClr val="8F8F8F"/>
                </a:solidFill>
                <a:latin typeface="Calibri"/>
                <a:ea typeface="Calibri"/>
                <a:cs typeface="Calibri"/>
                <a:sym typeface="Calibri"/>
              </a:rPr>
              <a:t>:</a:t>
            </a:r>
            <a:r>
              <a:rPr lang="ru-RU" sz="1100">
                <a:solidFill>
                  <a:srgbClr val="8F8F8F"/>
                </a:solidFill>
                <a:latin typeface="Calibri"/>
                <a:ea typeface="Calibri"/>
                <a:cs typeface="Calibri"/>
                <a:sym typeface="Calibri"/>
              </a:rPr>
              <a:t> кража личных данных является серьезной угрозой для жертв утечки данных. Утечки данных могут раскрыть все, от номеров социального страхования до банковской информации. Как только преступник получит эти данные, он сможет участвовать во всех видах мошенничества под вашим именем. Кража вашей личности может дискредитировать вас, и даже если вы будете действовать законно, вернуться назад будет трудно</a:t>
            </a:r>
            <a:r>
              <a:rPr lang="ru-RU" sz="1100">
                <a:latin typeface="Calibri"/>
                <a:ea typeface="Calibri"/>
                <a:cs typeface="Calibri"/>
                <a:sym typeface="Calibri"/>
              </a:rPr>
              <a:t>.</a:t>
            </a:r>
            <a:endParaRPr sz="1100">
              <a:solidFill>
                <a:srgbClr val="8F8F8F"/>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72" name="Google Shape;272;g1bec5d60ca9_0_2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solidFill>
                  <a:srgbClr val="000000"/>
                </a:solidFill>
                <a:latin typeface="Calibri"/>
                <a:ea typeface="Calibri"/>
                <a:cs typeface="Calibri"/>
                <a:sym typeface="Calibri"/>
              </a:rPr>
              <a:t>11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50978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3503fc2fdc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13503fc2fdc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13503fc2fdc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ru-RU"/>
              <a:t>12</a:t>
            </a:fld>
            <a:endParaRPr/>
          </a:p>
        </p:txBody>
      </p:sp>
    </p:spTree>
    <p:extLst>
      <p:ext uri="{BB962C8B-B14F-4D97-AF65-F5344CB8AC3E}">
        <p14:creationId xmlns:p14="http://schemas.microsoft.com/office/powerpoint/2010/main" val="1182542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bec5d60ca9_0_3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bec5d60ca9_0_3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1bec5d60ca9_0_3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ru-RU"/>
              <a:t>13</a:t>
            </a:fld>
            <a:endParaRPr/>
          </a:p>
        </p:txBody>
      </p:sp>
    </p:spTree>
    <p:extLst>
      <p:ext uri="{BB962C8B-B14F-4D97-AF65-F5344CB8AC3E}">
        <p14:creationId xmlns:p14="http://schemas.microsoft.com/office/powerpoint/2010/main" val="4221446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268fcba57a_6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1268fcba57a_6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1268fcba57a_6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ru-RU"/>
              <a:t>14</a:t>
            </a:fld>
            <a:endParaRPr/>
          </a:p>
        </p:txBody>
      </p:sp>
    </p:spTree>
    <p:extLst>
      <p:ext uri="{BB962C8B-B14F-4D97-AF65-F5344CB8AC3E}">
        <p14:creationId xmlns:p14="http://schemas.microsoft.com/office/powerpoint/2010/main" val="1370128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2fd641a2a3_0_6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12fd641a2a3_0_6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12fd641a2a3_0_6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ru-RU"/>
              <a:t>15</a:t>
            </a:fld>
            <a:endParaRPr/>
          </a:p>
        </p:txBody>
      </p:sp>
    </p:spTree>
    <p:extLst>
      <p:ext uri="{BB962C8B-B14F-4D97-AF65-F5344CB8AC3E}">
        <p14:creationId xmlns:p14="http://schemas.microsoft.com/office/powerpoint/2010/main" val="330596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2fd641a2a3_0_6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12fd641a2a3_0_6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12fd641a2a3_0_6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ru-RU"/>
              <a:t>16</a:t>
            </a:fld>
            <a:endParaRPr/>
          </a:p>
        </p:txBody>
      </p:sp>
    </p:spTree>
    <p:extLst>
      <p:ext uri="{BB962C8B-B14F-4D97-AF65-F5344CB8AC3E}">
        <p14:creationId xmlns:p14="http://schemas.microsoft.com/office/powerpoint/2010/main" val="219942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3cd20934b3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g13cd20934b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4716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3cd20934b3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13cd20934b3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g13cd20934b3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ru-RU"/>
              <a:t>18</a:t>
            </a:fld>
            <a:endParaRPr/>
          </a:p>
        </p:txBody>
      </p:sp>
    </p:spTree>
    <p:extLst>
      <p:ext uri="{BB962C8B-B14F-4D97-AF65-F5344CB8AC3E}">
        <p14:creationId xmlns:p14="http://schemas.microsoft.com/office/powerpoint/2010/main" val="1067838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937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2fd641a2a3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2fd641a2a3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g12fd641a2a3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ru-RU"/>
              <a:t>2</a:t>
            </a:fld>
            <a:endParaRPr/>
          </a:p>
        </p:txBody>
      </p:sp>
    </p:spTree>
    <p:extLst>
      <p:ext uri="{BB962C8B-B14F-4D97-AF65-F5344CB8AC3E}">
        <p14:creationId xmlns:p14="http://schemas.microsoft.com/office/powerpoint/2010/main" val="3600590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bec5d60ca9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1bec5d60ca9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7164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21</a:t>
            </a:fld>
            <a:endParaRPr/>
          </a:p>
        </p:txBody>
      </p:sp>
    </p:spTree>
    <p:extLst>
      <p:ext uri="{BB962C8B-B14F-4D97-AF65-F5344CB8AC3E}">
        <p14:creationId xmlns:p14="http://schemas.microsoft.com/office/powerpoint/2010/main" val="2574079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2fd641a2a3_0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2fd641a2a3_0_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12fd641a2a3_0_2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3</a:t>
            </a:fld>
            <a:endParaRPr/>
          </a:p>
        </p:txBody>
      </p:sp>
    </p:spTree>
    <p:extLst>
      <p:ext uri="{BB962C8B-B14F-4D97-AF65-F5344CB8AC3E}">
        <p14:creationId xmlns:p14="http://schemas.microsoft.com/office/powerpoint/2010/main" val="2285492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bec5d60ca9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1bec5d60ca9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93" name="Google Shape;193;g1bec5d60ca9_0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ru-RU"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3049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2fd641a2a3_0_3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12fd641a2a3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629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2fd641a2a3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12fd641a2a3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g12fd641a2a3_0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ru-RU"/>
              <a:t>6</a:t>
            </a:fld>
            <a:endParaRPr/>
          </a:p>
        </p:txBody>
      </p:sp>
    </p:spTree>
    <p:extLst>
      <p:ext uri="{BB962C8B-B14F-4D97-AF65-F5344CB8AC3E}">
        <p14:creationId xmlns:p14="http://schemas.microsoft.com/office/powerpoint/2010/main" val="2093025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2fd641a2a3_0_5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12fd641a2a3_0_5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12fd641a2a3_0_5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ru-RU"/>
              <a:t>7</a:t>
            </a:fld>
            <a:endParaRPr/>
          </a:p>
        </p:txBody>
      </p:sp>
    </p:spTree>
    <p:extLst>
      <p:ext uri="{BB962C8B-B14F-4D97-AF65-F5344CB8AC3E}">
        <p14:creationId xmlns:p14="http://schemas.microsoft.com/office/powerpoint/2010/main" val="162275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3503fc2fdc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13503fc2fdc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13503fc2fdc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ru-RU"/>
              <a:t>8</a:t>
            </a:fld>
            <a:endParaRPr/>
          </a:p>
        </p:txBody>
      </p:sp>
    </p:spTree>
    <p:extLst>
      <p:ext uri="{BB962C8B-B14F-4D97-AF65-F5344CB8AC3E}">
        <p14:creationId xmlns:p14="http://schemas.microsoft.com/office/powerpoint/2010/main" val="1004672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3503fc2fdc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13503fc2fdc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13503fc2fdc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ru-RU"/>
              <a:t>9</a:t>
            </a:fld>
            <a:endParaRPr/>
          </a:p>
        </p:txBody>
      </p:sp>
    </p:spTree>
    <p:extLst>
      <p:ext uri="{BB962C8B-B14F-4D97-AF65-F5344CB8AC3E}">
        <p14:creationId xmlns:p14="http://schemas.microsoft.com/office/powerpoint/2010/main" val="2933975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body" idx="1"/>
          </p:nvPr>
        </p:nvSpPr>
        <p:spPr>
          <a:xfrm>
            <a:off x="6490975" y="1058425"/>
            <a:ext cx="5103000" cy="32100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rmAutofit/>
          </a:bodyPr>
          <a:lstStyle>
            <a:lvl1pPr marL="457200" lvl="0" indent="-342900" algn="just">
              <a:lnSpc>
                <a:spcPct val="115000"/>
              </a:lnSpc>
              <a:spcBef>
                <a:spcPts val="1000"/>
              </a:spcBef>
              <a:spcAft>
                <a:spcPts val="0"/>
              </a:spcAft>
              <a:buClr>
                <a:schemeClr val="dk1"/>
              </a:buClr>
              <a:buSzPts val="1800"/>
              <a:buChar char="•"/>
              <a:defRPr sz="240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90"/>
        <p:cNvGrpSpPr/>
        <p:nvPr/>
      </p:nvGrpSpPr>
      <p:grpSpPr>
        <a:xfrm>
          <a:off x="0" y="0"/>
          <a:ext cx="0" cy="0"/>
          <a:chOff x="0" y="0"/>
          <a:chExt cx="0" cy="0"/>
        </a:xfrm>
      </p:grpSpPr>
      <p:sp>
        <p:nvSpPr>
          <p:cNvPr id="91" name="Google Shape;91;g1bec5d60ca9_0_20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g1bec5d60ca9_0_20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3" name="Google Shape;93;g1bec5d60ca9_0_20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g1bec5d60ca9_0_20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g1bec5d60ca9_0_20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96"/>
        <p:cNvGrpSpPr/>
        <p:nvPr/>
      </p:nvGrpSpPr>
      <p:grpSpPr>
        <a:xfrm>
          <a:off x="0" y="0"/>
          <a:ext cx="0" cy="0"/>
          <a:chOff x="0" y="0"/>
          <a:chExt cx="0" cy="0"/>
        </a:xfrm>
      </p:grpSpPr>
      <p:sp>
        <p:nvSpPr>
          <p:cNvPr id="97" name="Google Shape;97;g1bec5d60ca9_0_21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g1bec5d60ca9_0_21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9" name="Google Shape;99;g1bec5d60ca9_0_2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g1bec5d60ca9_0_2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 name="Google Shape;101;g1bec5d60ca9_0_2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02"/>
        <p:cNvGrpSpPr/>
        <p:nvPr/>
      </p:nvGrpSpPr>
      <p:grpSpPr>
        <a:xfrm>
          <a:off x="0" y="0"/>
          <a:ext cx="0" cy="0"/>
          <a:chOff x="0" y="0"/>
          <a:chExt cx="0" cy="0"/>
        </a:xfrm>
      </p:grpSpPr>
      <p:sp>
        <p:nvSpPr>
          <p:cNvPr id="103" name="Google Shape;103;g1bec5d60ca9_0_21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g1bec5d60ca9_0_21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1bec5d60ca9_0_2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Google Shape;106;g1bec5d60ca9_0_2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g1bec5d60ca9_0_2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08"/>
        <p:cNvGrpSpPr/>
        <p:nvPr/>
      </p:nvGrpSpPr>
      <p:grpSpPr>
        <a:xfrm>
          <a:off x="0" y="0"/>
          <a:ext cx="0" cy="0"/>
          <a:chOff x="0" y="0"/>
          <a:chExt cx="0" cy="0"/>
        </a:xfrm>
      </p:grpSpPr>
      <p:sp>
        <p:nvSpPr>
          <p:cNvPr id="109" name="Google Shape;109;g1bec5d60ca9_0_22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g1bec5d60ca9_0_22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1" name="Google Shape;111;g1bec5d60ca9_0_22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1bec5d60ca9_0_22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3" name="Google Shape;113;g1bec5d60ca9_0_22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4" name="Google Shape;114;g1bec5d60ca9_0_2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g1bec5d60ca9_0_2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6" name="Google Shape;116;g1bec5d60ca9_0_2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17"/>
        <p:cNvGrpSpPr/>
        <p:nvPr/>
      </p:nvGrpSpPr>
      <p:grpSpPr>
        <a:xfrm>
          <a:off x="0" y="0"/>
          <a:ext cx="0" cy="0"/>
          <a:chOff x="0" y="0"/>
          <a:chExt cx="0" cy="0"/>
        </a:xfrm>
      </p:grpSpPr>
      <p:sp>
        <p:nvSpPr>
          <p:cNvPr id="118" name="Google Shape;118;g1bec5d60ca9_0_2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9" name="Google Shape;119;g1bec5d60ca9_0_2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g1bec5d60ca9_0_2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g1bec5d60ca9_0_2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22"/>
        <p:cNvGrpSpPr/>
        <p:nvPr/>
      </p:nvGrpSpPr>
      <p:grpSpPr>
        <a:xfrm>
          <a:off x="0" y="0"/>
          <a:ext cx="0" cy="0"/>
          <a:chOff x="0" y="0"/>
          <a:chExt cx="0" cy="0"/>
        </a:xfrm>
      </p:grpSpPr>
      <p:sp>
        <p:nvSpPr>
          <p:cNvPr id="123" name="Google Shape;123;g1bec5d60ca9_0_23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4" name="Google Shape;124;g1bec5d60ca9_0_23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25" name="Google Shape;125;g1bec5d60ca9_0_23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26" name="Google Shape;126;g1bec5d60ca9_0_2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7" name="Google Shape;127;g1bec5d60ca9_0_2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g1bec5d60ca9_0_2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29"/>
        <p:cNvGrpSpPr/>
        <p:nvPr/>
      </p:nvGrpSpPr>
      <p:grpSpPr>
        <a:xfrm>
          <a:off x="0" y="0"/>
          <a:ext cx="0" cy="0"/>
          <a:chOff x="0" y="0"/>
          <a:chExt cx="0" cy="0"/>
        </a:xfrm>
      </p:grpSpPr>
      <p:sp>
        <p:nvSpPr>
          <p:cNvPr id="130" name="Google Shape;130;g1bec5d60ca9_0_2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g1bec5d60ca9_0_244"/>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2" name="Google Shape;132;g1bec5d60ca9_0_2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g1bec5d60ca9_0_2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4" name="Google Shape;134;g1bec5d60ca9_0_2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35"/>
        <p:cNvGrpSpPr/>
        <p:nvPr/>
      </p:nvGrpSpPr>
      <p:grpSpPr>
        <a:xfrm>
          <a:off x="0" y="0"/>
          <a:ext cx="0" cy="0"/>
          <a:chOff x="0" y="0"/>
          <a:chExt cx="0" cy="0"/>
        </a:xfrm>
      </p:grpSpPr>
      <p:sp>
        <p:nvSpPr>
          <p:cNvPr id="136" name="Google Shape;136;g1bec5d60ca9_0_250"/>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 name="Google Shape;137;g1bec5d60ca9_0_250"/>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8" name="Google Shape;138;g1bec5d60ca9_0_2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g1bec5d60ca9_0_2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g1bec5d60ca9_0_2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21"/>
        <p:cNvGrpSpPr/>
        <p:nvPr/>
      </p:nvGrpSpPr>
      <p:grpSpPr>
        <a:xfrm>
          <a:off x="0" y="0"/>
          <a:ext cx="0" cy="0"/>
          <a:chOff x="0" y="0"/>
          <a:chExt cx="0" cy="0"/>
        </a:xfrm>
      </p:grpSpPr>
      <p:sp>
        <p:nvSpPr>
          <p:cNvPr id="22" name="Google Shape;2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apositiva titolo">
  <p:cSld name="Diapositiva titolo">
    <p:spTree>
      <p:nvGrpSpPr>
        <p:cNvPr id="1" name="Shape 14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25"/>
        <p:cNvGrpSpPr/>
        <p:nvPr/>
      </p:nvGrpSpPr>
      <p:grpSpPr>
        <a:xfrm>
          <a:off x="0" y="0"/>
          <a:ext cx="0" cy="0"/>
          <a:chOff x="0" y="0"/>
          <a:chExt cx="0" cy="0"/>
        </a:xfrm>
      </p:grpSpPr>
      <p:sp>
        <p:nvSpPr>
          <p:cNvPr id="26" name="Google Shape;2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84"/>
        <p:cNvGrpSpPr/>
        <p:nvPr/>
      </p:nvGrpSpPr>
      <p:grpSpPr>
        <a:xfrm>
          <a:off x="0" y="0"/>
          <a:ext cx="0" cy="0"/>
          <a:chOff x="0" y="0"/>
          <a:chExt cx="0" cy="0"/>
        </a:xfrm>
      </p:grpSpPr>
      <p:sp>
        <p:nvSpPr>
          <p:cNvPr id="85" name="Google Shape;85;g1bec5d60ca9_0_19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g1bec5d60ca9_0_19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g1bec5d60ca9_0_19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1bec5d60ca9_0_19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1bec5d60ca9_0_19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info@dpa.gov.k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jp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
          <p:cNvSpPr/>
          <p:nvPr/>
        </p:nvSpPr>
        <p:spPr>
          <a:xfrm>
            <a:off x="0" y="2872075"/>
            <a:ext cx="12174600" cy="191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1"/>
          <p:cNvSpPr/>
          <p:nvPr/>
        </p:nvSpPr>
        <p:spPr>
          <a:xfrm>
            <a:off x="88673" y="4798765"/>
            <a:ext cx="64512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ru-RU" sz="4000" b="1" i="0" u="none" strike="noStrike" cap="none">
                <a:solidFill>
                  <a:srgbClr val="0D4D97"/>
                </a:solidFill>
                <a:latin typeface="Arial"/>
                <a:ea typeface="Arial"/>
                <a:cs typeface="Arial"/>
                <a:sym typeface="Arial"/>
              </a:rPr>
              <a:t>Кыргызской Республике</a:t>
            </a:r>
            <a:endParaRPr sz="4000" b="1" i="0" u="none" strike="noStrike" cap="none">
              <a:solidFill>
                <a:srgbClr val="0D4D97"/>
              </a:solidFill>
              <a:latin typeface="Arial"/>
              <a:ea typeface="Arial"/>
              <a:cs typeface="Arial"/>
              <a:sym typeface="Arial"/>
            </a:endParaRPr>
          </a:p>
        </p:txBody>
      </p:sp>
      <p:sp>
        <p:nvSpPr>
          <p:cNvPr id="149" name="Google Shape;149;p1"/>
          <p:cNvSpPr/>
          <p:nvPr/>
        </p:nvSpPr>
        <p:spPr>
          <a:xfrm>
            <a:off x="594150" y="3988399"/>
            <a:ext cx="9115500" cy="72000"/>
          </a:xfrm>
          <a:prstGeom prst="rect">
            <a:avLst/>
          </a:prstGeom>
          <a:solidFill>
            <a:srgbClr val="0D4D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0D4D97"/>
              </a:highlight>
              <a:latin typeface="Calibri"/>
              <a:ea typeface="Calibri"/>
              <a:cs typeface="Calibri"/>
              <a:sym typeface="Calibri"/>
            </a:endParaRPr>
          </a:p>
        </p:txBody>
      </p:sp>
      <p:sp>
        <p:nvSpPr>
          <p:cNvPr id="150" name="Google Shape;150;p1"/>
          <p:cNvSpPr/>
          <p:nvPr/>
        </p:nvSpPr>
        <p:spPr>
          <a:xfrm>
            <a:off x="10414181" y="4473369"/>
            <a:ext cx="1760400" cy="72000"/>
          </a:xfrm>
          <a:prstGeom prst="rect">
            <a:avLst/>
          </a:prstGeom>
          <a:solidFill>
            <a:srgbClr val="0D4D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0D4D97"/>
              </a:highlight>
              <a:latin typeface="Calibri"/>
              <a:ea typeface="Calibri"/>
              <a:cs typeface="Calibri"/>
              <a:sym typeface="Calibri"/>
            </a:endParaRPr>
          </a:p>
        </p:txBody>
      </p:sp>
      <p:sp>
        <p:nvSpPr>
          <p:cNvPr id="151" name="Google Shape;151;p1"/>
          <p:cNvSpPr/>
          <p:nvPr/>
        </p:nvSpPr>
        <p:spPr>
          <a:xfrm rot="2018858">
            <a:off x="9611934" y="4230189"/>
            <a:ext cx="898781" cy="72056"/>
          </a:xfrm>
          <a:prstGeom prst="rect">
            <a:avLst/>
          </a:prstGeom>
          <a:solidFill>
            <a:srgbClr val="0D4D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0D4D97"/>
              </a:highlight>
              <a:latin typeface="Calibri"/>
              <a:ea typeface="Calibri"/>
              <a:cs typeface="Calibri"/>
              <a:sym typeface="Calibri"/>
            </a:endParaRPr>
          </a:p>
        </p:txBody>
      </p:sp>
      <p:sp>
        <p:nvSpPr>
          <p:cNvPr id="152" name="Google Shape;152;p1"/>
          <p:cNvSpPr/>
          <p:nvPr/>
        </p:nvSpPr>
        <p:spPr>
          <a:xfrm>
            <a:off x="362239" y="3896901"/>
            <a:ext cx="255000" cy="255000"/>
          </a:xfrm>
          <a:prstGeom prst="ellipse">
            <a:avLst/>
          </a:prstGeom>
          <a:solidFill>
            <a:srgbClr val="0D4D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0D4D97"/>
              </a:highlight>
              <a:latin typeface="Calibri"/>
              <a:ea typeface="Calibri"/>
              <a:cs typeface="Calibri"/>
              <a:sym typeface="Calibri"/>
            </a:endParaRPr>
          </a:p>
        </p:txBody>
      </p:sp>
      <p:sp>
        <p:nvSpPr>
          <p:cNvPr id="153" name="Google Shape;153;p1"/>
          <p:cNvSpPr/>
          <p:nvPr/>
        </p:nvSpPr>
        <p:spPr>
          <a:xfrm>
            <a:off x="362239" y="3047562"/>
            <a:ext cx="1186952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200" b="1" dirty="0">
                <a:solidFill>
                  <a:srgbClr val="0D4D97"/>
                </a:solidFill>
                <a:latin typeface="Arial"/>
                <a:ea typeface="Arial"/>
                <a:cs typeface="Arial"/>
                <a:sym typeface="Arial"/>
              </a:rPr>
              <a:t>The State Personal Data Protection Agency</a:t>
            </a:r>
            <a:endParaRPr lang="ru-RU" sz="3000" b="1" i="0" u="none" strike="noStrike" cap="none" dirty="0">
              <a:solidFill>
                <a:srgbClr val="0D4D97"/>
              </a:solidFill>
              <a:latin typeface="Arial"/>
              <a:ea typeface="Arial"/>
              <a:cs typeface="Arial"/>
              <a:sym typeface="Arial"/>
            </a:endParaRPr>
          </a:p>
        </p:txBody>
      </p:sp>
      <p:sp>
        <p:nvSpPr>
          <p:cNvPr id="154" name="Google Shape;154;p1"/>
          <p:cNvSpPr/>
          <p:nvPr/>
        </p:nvSpPr>
        <p:spPr>
          <a:xfrm>
            <a:off x="0" y="-54559"/>
            <a:ext cx="12192000" cy="132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1"/>
          <p:cNvSpPr txBox="1">
            <a:spLocks noGrp="1"/>
          </p:cNvSpPr>
          <p:nvPr>
            <p:ph type="title"/>
          </p:nvPr>
        </p:nvSpPr>
        <p:spPr>
          <a:xfrm>
            <a:off x="1430135" y="174759"/>
            <a:ext cx="8279515" cy="860945"/>
          </a:xfrm>
          <a:prstGeom prst="rect">
            <a:avLst/>
          </a:prstGeom>
          <a:solidFill>
            <a:schemeClr val="lt1"/>
          </a:solidFill>
          <a:ln>
            <a:noFill/>
          </a:ln>
        </p:spPr>
        <p:txBody>
          <a:bodyPr spcFirstLastPara="1" wrap="square" lIns="91425" tIns="45700" rIns="91425" bIns="45700" anchor="ctr" anchorCtr="0">
            <a:noAutofit/>
          </a:bodyPr>
          <a:lstStyle/>
          <a:p>
            <a:pPr marL="0" lvl="0" indent="0" algn="just" rtl="0">
              <a:lnSpc>
                <a:spcPct val="107000"/>
              </a:lnSpc>
              <a:spcBef>
                <a:spcPts val="0"/>
              </a:spcBef>
              <a:spcAft>
                <a:spcPts val="0"/>
              </a:spcAft>
              <a:buClr>
                <a:schemeClr val="dk1"/>
              </a:buClr>
              <a:buSzPts val="1100"/>
              <a:buFont typeface="Arial"/>
              <a:buNone/>
            </a:pPr>
            <a:r>
              <a:rPr lang="en-US" sz="1800" b="1" dirty="0">
                <a:solidFill>
                  <a:srgbClr val="0D4D97"/>
                </a:solidFill>
                <a:latin typeface="Arial"/>
                <a:ea typeface="Arial"/>
                <a:cs typeface="Arial"/>
                <a:sym typeface="Arial"/>
              </a:rPr>
              <a:t>The State Personal Data Protection Agency Under the Cabinet of ministers </a:t>
            </a:r>
            <a:br>
              <a:rPr lang="en-US" sz="1800" b="1" dirty="0">
                <a:solidFill>
                  <a:srgbClr val="0D4D97"/>
                </a:solidFill>
                <a:latin typeface="Arial"/>
                <a:ea typeface="Arial"/>
                <a:cs typeface="Arial"/>
                <a:sym typeface="Arial"/>
              </a:rPr>
            </a:br>
            <a:r>
              <a:rPr lang="en-US" sz="1800" b="1" dirty="0">
                <a:solidFill>
                  <a:srgbClr val="0D4D97"/>
                </a:solidFill>
                <a:latin typeface="Arial"/>
                <a:ea typeface="Arial"/>
                <a:cs typeface="Arial"/>
                <a:sym typeface="Arial"/>
              </a:rPr>
              <a:t>of the Kyrgyz Republic</a:t>
            </a:r>
            <a:endParaRPr sz="1800" b="1" dirty="0">
              <a:solidFill>
                <a:srgbClr val="0D4D97"/>
              </a:solidFill>
              <a:latin typeface="Arial"/>
              <a:ea typeface="Arial"/>
              <a:cs typeface="Arial"/>
              <a:sym typeface="Arial"/>
            </a:endParaRPr>
          </a:p>
        </p:txBody>
      </p:sp>
      <p:pic>
        <p:nvPicPr>
          <p:cNvPr id="157" name="Google Shape;157;p1"/>
          <p:cNvPicPr preferRelativeResize="0"/>
          <p:nvPr/>
        </p:nvPicPr>
        <p:blipFill rotWithShape="1">
          <a:blip r:embed="rId3">
            <a:alphaModFix/>
          </a:blip>
          <a:srcRect l="3069" r="3069"/>
          <a:stretch/>
        </p:blipFill>
        <p:spPr>
          <a:xfrm>
            <a:off x="165812" y="-151724"/>
            <a:ext cx="1453776" cy="1548900"/>
          </a:xfrm>
          <a:prstGeom prst="rect">
            <a:avLst/>
          </a:prstGeom>
          <a:noFill/>
          <a:ln>
            <a:noFill/>
          </a:ln>
        </p:spPr>
      </p:pic>
      <p:sp>
        <p:nvSpPr>
          <p:cNvPr id="158" name="Google Shape;158;p1"/>
          <p:cNvSpPr/>
          <p:nvPr/>
        </p:nvSpPr>
        <p:spPr>
          <a:xfrm>
            <a:off x="1619588" y="4163038"/>
            <a:ext cx="8685900" cy="53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ru-RU" sz="3400" b="1" i="0" u="none" strike="noStrike" cap="none" dirty="0">
                <a:solidFill>
                  <a:srgbClr val="0D4D97"/>
                </a:solidFill>
                <a:latin typeface="Arial"/>
                <a:ea typeface="Arial"/>
                <a:cs typeface="Arial"/>
                <a:sym typeface="Arial"/>
              </a:rPr>
              <a:t>2022 </a:t>
            </a:r>
            <a:r>
              <a:rPr lang="en-US" sz="3400" b="1" dirty="0">
                <a:solidFill>
                  <a:srgbClr val="0D4D97"/>
                </a:solidFill>
              </a:rPr>
              <a:t>YEAR</a:t>
            </a:r>
            <a:r>
              <a:rPr lang="ru-RU" sz="3400" b="1" i="0" u="none" strike="noStrike" cap="none" dirty="0">
                <a:solidFill>
                  <a:srgbClr val="0D4D97"/>
                </a:solidFill>
                <a:latin typeface="Arial"/>
                <a:ea typeface="Arial"/>
                <a:cs typeface="Arial"/>
                <a:sym typeface="Arial"/>
              </a:rPr>
              <a:t> </a:t>
            </a:r>
            <a:endParaRPr sz="3400" b="1" i="0" u="none" strike="noStrike" cap="none" dirty="0">
              <a:solidFill>
                <a:srgbClr val="0D4D97"/>
              </a:solidFill>
              <a:latin typeface="Arial"/>
              <a:ea typeface="Arial"/>
              <a:cs typeface="Arial"/>
              <a:sym typeface="Arial"/>
            </a:endParaRPr>
          </a:p>
        </p:txBody>
      </p:sp>
      <p:sp>
        <p:nvSpPr>
          <p:cNvPr id="159" name="Google Shape;159;p1"/>
          <p:cNvSpPr/>
          <p:nvPr/>
        </p:nvSpPr>
        <p:spPr>
          <a:xfrm>
            <a:off x="4651838" y="5988487"/>
            <a:ext cx="2621400" cy="543300"/>
          </a:xfrm>
          <a:prstGeom prst="roundRect">
            <a:avLst>
              <a:gd name="adj" fmla="val 16667"/>
            </a:avLst>
          </a:prstGeom>
          <a:solidFill>
            <a:srgbClr val="3C7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ru-RU" sz="1400" b="0" i="0" u="none" strike="noStrike" cap="none">
                <a:solidFill>
                  <a:schemeClr val="lt1"/>
                </a:solidFill>
                <a:latin typeface="Arial"/>
                <a:ea typeface="Arial"/>
                <a:cs typeface="Arial"/>
                <a:sym typeface="Arial"/>
              </a:rPr>
              <a:t> 2022 год</a:t>
            </a:r>
            <a:endParaRPr sz="14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3503fc2fdc_0_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ru-RU"/>
              <a:t>10</a:t>
            </a:fld>
            <a:endParaRPr/>
          </a:p>
        </p:txBody>
      </p:sp>
      <p:pic>
        <p:nvPicPr>
          <p:cNvPr id="267" name="Google Shape;267;g13503fc2fdc_0_36"/>
          <p:cNvPicPr preferRelativeResize="0"/>
          <p:nvPr/>
        </p:nvPicPr>
        <p:blipFill rotWithShape="1">
          <a:blip r:embed="rId3">
            <a:alphaModFix/>
          </a:blip>
          <a:srcRect t="9447" b="2009"/>
          <a:stretch/>
        </p:blipFill>
        <p:spPr>
          <a:xfrm>
            <a:off x="1843950" y="672813"/>
            <a:ext cx="3166449" cy="5861376"/>
          </a:xfrm>
          <a:prstGeom prst="rect">
            <a:avLst/>
          </a:prstGeom>
          <a:noFill/>
          <a:ln>
            <a:noFill/>
          </a:ln>
        </p:spPr>
      </p:pic>
      <p:pic>
        <p:nvPicPr>
          <p:cNvPr id="268" name="Google Shape;268;g13503fc2fdc_0_36"/>
          <p:cNvPicPr preferRelativeResize="0"/>
          <p:nvPr/>
        </p:nvPicPr>
        <p:blipFill rotWithShape="1">
          <a:blip r:embed="rId4">
            <a:alphaModFix/>
          </a:blip>
          <a:srcRect/>
          <a:stretch/>
        </p:blipFill>
        <p:spPr>
          <a:xfrm>
            <a:off x="6721150" y="726362"/>
            <a:ext cx="3494149" cy="57543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1bec5d60ca9_0_256"/>
          <p:cNvSpPr txBox="1"/>
          <p:nvPr/>
        </p:nvSpPr>
        <p:spPr>
          <a:xfrm>
            <a:off x="5052411" y="638348"/>
            <a:ext cx="81432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200"/>
              <a:buFont typeface="Arial"/>
              <a:buNone/>
            </a:pPr>
            <a:r>
              <a:rPr lang="en-US" sz="4000" b="1" i="0" u="none" strike="noStrike" cap="none" dirty="0">
                <a:solidFill>
                  <a:schemeClr val="bg1"/>
                </a:solidFill>
                <a:latin typeface="Calibri"/>
                <a:ea typeface="Calibri"/>
                <a:cs typeface="Calibri"/>
                <a:sym typeface="Calibri"/>
              </a:rPr>
              <a:t>Effects</a:t>
            </a:r>
            <a:endParaRPr sz="4000" b="1" i="0" u="none" strike="noStrike" cap="none" dirty="0">
              <a:solidFill>
                <a:schemeClr val="bg1"/>
              </a:solidFill>
              <a:latin typeface="Calibri"/>
              <a:ea typeface="Calibri"/>
              <a:cs typeface="Calibri"/>
              <a:sym typeface="Calibri"/>
            </a:endParaRPr>
          </a:p>
        </p:txBody>
      </p:sp>
      <p:sp>
        <p:nvSpPr>
          <p:cNvPr id="275" name="Google Shape;275;g1bec5d60ca9_0_256"/>
          <p:cNvSpPr txBox="1"/>
          <p:nvPr/>
        </p:nvSpPr>
        <p:spPr>
          <a:xfrm>
            <a:off x="586650" y="1564336"/>
            <a:ext cx="11018700" cy="2249806"/>
          </a:xfrm>
          <a:prstGeom prst="rect">
            <a:avLst/>
          </a:prstGeom>
          <a:noFill/>
          <a:ln>
            <a:noFill/>
          </a:ln>
        </p:spPr>
        <p:txBody>
          <a:bodyPr spcFirstLastPara="1" wrap="square" lIns="91425" tIns="45700" rIns="91425" bIns="45700" anchor="t" anchorCtr="0">
            <a:spAutoFit/>
          </a:bodyPr>
          <a:lstStyle/>
          <a:p>
            <a:pPr marL="457200" marR="0" lvl="0" indent="-406400" algn="l" rtl="0">
              <a:lnSpc>
                <a:spcPct val="90000"/>
              </a:lnSpc>
              <a:spcBef>
                <a:spcPts val="1000"/>
              </a:spcBef>
              <a:spcAft>
                <a:spcPts val="0"/>
              </a:spcAft>
              <a:buClr>
                <a:srgbClr val="000000"/>
              </a:buClr>
              <a:buSzPts val="2400"/>
              <a:buFont typeface="Arial"/>
              <a:buNone/>
            </a:pPr>
            <a:endParaRPr sz="1600" b="1" dirty="0">
              <a:solidFill>
                <a:schemeClr val="lt1"/>
              </a:solidFill>
            </a:endParaRPr>
          </a:p>
          <a:p>
            <a:pPr marL="457200" marR="0" lvl="0" indent="-406400" algn="l" rtl="0">
              <a:lnSpc>
                <a:spcPct val="90000"/>
              </a:lnSpc>
              <a:spcBef>
                <a:spcPts val="1000"/>
              </a:spcBef>
              <a:spcAft>
                <a:spcPts val="0"/>
              </a:spcAft>
              <a:buClr>
                <a:srgbClr val="000000"/>
              </a:buClr>
              <a:buSzPts val="2400"/>
              <a:buFont typeface="Arial"/>
              <a:buNone/>
            </a:pPr>
            <a:endParaRPr sz="1600" b="1" dirty="0">
              <a:solidFill>
                <a:schemeClr val="lt1"/>
              </a:solidFill>
            </a:endParaRPr>
          </a:p>
          <a:p>
            <a:pPr marL="457200" marR="0" lvl="0" indent="-406400" algn="l" rtl="0">
              <a:lnSpc>
                <a:spcPct val="90000"/>
              </a:lnSpc>
              <a:spcBef>
                <a:spcPts val="1000"/>
              </a:spcBef>
              <a:spcAft>
                <a:spcPts val="0"/>
              </a:spcAft>
              <a:buClr>
                <a:srgbClr val="000000"/>
              </a:buClr>
              <a:buSzPts val="2400"/>
              <a:buFont typeface="Arial"/>
              <a:buNone/>
            </a:pPr>
            <a:r>
              <a:rPr lang="ru-RU" sz="2400" b="1" dirty="0">
                <a:solidFill>
                  <a:schemeClr val="lt1"/>
                </a:solidFill>
              </a:rPr>
              <a:t>       </a:t>
            </a:r>
            <a:r>
              <a:rPr lang="en-US" sz="2400" b="1" dirty="0">
                <a:solidFill>
                  <a:schemeClr val="lt1"/>
                </a:solidFill>
              </a:rPr>
              <a:t>Identity theft is a serious threat to victims of data breaches. Data leaks can reveal everything from social security numbers to banking information. As soon as the criminal receives this data, he can participate in all types of fraud.</a:t>
            </a:r>
            <a:endParaRPr sz="2400" b="1" dirty="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13503fc2fdc_0_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ru-RU"/>
              <a:t>12</a:t>
            </a:fld>
            <a:endParaRPr/>
          </a:p>
        </p:txBody>
      </p:sp>
      <p:sp>
        <p:nvSpPr>
          <p:cNvPr id="282" name="Google Shape;282;g13503fc2fdc_0_10"/>
          <p:cNvSpPr txBox="1">
            <a:spLocks noGrp="1"/>
          </p:cNvSpPr>
          <p:nvPr>
            <p:ph type="title"/>
          </p:nvPr>
        </p:nvSpPr>
        <p:spPr>
          <a:xfrm>
            <a:off x="200375" y="1632325"/>
            <a:ext cx="6381300" cy="2601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3200" dirty="0">
                <a:solidFill>
                  <a:schemeClr val="lt1"/>
                </a:solidFill>
                <a:latin typeface="Arial"/>
                <a:ea typeface="Arial"/>
                <a:cs typeface="Arial"/>
                <a:sym typeface="Arial"/>
              </a:rPr>
              <a:t>What has been done and plans</a:t>
            </a:r>
            <a:r>
              <a:rPr lang="ru-RU" sz="3200" dirty="0">
                <a:solidFill>
                  <a:schemeClr val="lt1"/>
                </a:solidFill>
                <a:latin typeface="Arial"/>
                <a:ea typeface="Arial"/>
                <a:cs typeface="Arial"/>
                <a:sym typeface="Arial"/>
              </a:rPr>
              <a:t>?</a:t>
            </a:r>
            <a:endParaRPr sz="3200" dirty="0">
              <a:solidFill>
                <a:schemeClr val="lt1"/>
              </a:solidFill>
              <a:latin typeface="Arial"/>
              <a:ea typeface="Arial"/>
              <a:cs typeface="Arial"/>
              <a:sym typeface="Arial"/>
            </a:endParaRPr>
          </a:p>
        </p:txBody>
      </p:sp>
      <p:pic>
        <p:nvPicPr>
          <p:cNvPr id="283" name="Google Shape;283;g13503fc2fdc_0_10"/>
          <p:cNvPicPr preferRelativeResize="0"/>
          <p:nvPr/>
        </p:nvPicPr>
        <p:blipFill rotWithShape="1">
          <a:blip r:embed="rId3">
            <a:alphaModFix/>
          </a:blip>
          <a:srcRect/>
          <a:stretch/>
        </p:blipFill>
        <p:spPr>
          <a:xfrm>
            <a:off x="7186825" y="1345512"/>
            <a:ext cx="4166974" cy="4166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bec5d60ca9_0_34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ru-RU"/>
              <a:t>13</a:t>
            </a:fld>
            <a:endParaRPr/>
          </a:p>
        </p:txBody>
      </p:sp>
      <p:pic>
        <p:nvPicPr>
          <p:cNvPr id="290" name="Google Shape;290;g1bec5d60ca9_0_340"/>
          <p:cNvPicPr preferRelativeResize="0"/>
          <p:nvPr/>
        </p:nvPicPr>
        <p:blipFill>
          <a:blip r:embed="rId3">
            <a:alphaModFix/>
          </a:blip>
          <a:stretch>
            <a:fillRect/>
          </a:stretch>
        </p:blipFill>
        <p:spPr>
          <a:xfrm>
            <a:off x="1655461" y="1015632"/>
            <a:ext cx="8881075" cy="5758500"/>
          </a:xfrm>
          <a:prstGeom prst="rect">
            <a:avLst/>
          </a:prstGeom>
          <a:noFill/>
          <a:ln>
            <a:noFill/>
          </a:ln>
        </p:spPr>
      </p:pic>
      <p:sp>
        <p:nvSpPr>
          <p:cNvPr id="291" name="Google Shape;291;g1bec5d60ca9_0_340"/>
          <p:cNvSpPr txBox="1"/>
          <p:nvPr/>
        </p:nvSpPr>
        <p:spPr>
          <a:xfrm>
            <a:off x="434399" y="0"/>
            <a:ext cx="11323200" cy="1015632"/>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US" sz="3600" dirty="0">
                <a:solidFill>
                  <a:schemeClr val="bg1"/>
                </a:solidFill>
              </a:rPr>
              <a:t>Statistics</a:t>
            </a:r>
            <a:endParaRPr sz="36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1268fcba57a_6_45"/>
          <p:cNvSpPr txBox="1">
            <a:spLocks noGrp="1"/>
          </p:cNvSpPr>
          <p:nvPr>
            <p:ph type="title"/>
          </p:nvPr>
        </p:nvSpPr>
        <p:spPr>
          <a:xfrm>
            <a:off x="53400" y="87750"/>
            <a:ext cx="12085200" cy="1325700"/>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SzPts val="1620"/>
              <a:buNone/>
            </a:pPr>
            <a:r>
              <a:rPr lang="en-US" sz="2400" dirty="0">
                <a:solidFill>
                  <a:schemeClr val="lt1"/>
                </a:solidFill>
              </a:rPr>
              <a:t>WHO COLLECTS PERSONAL DATA?</a:t>
            </a:r>
            <a:r>
              <a:rPr lang="ru-RU" sz="2400" dirty="0">
                <a:solidFill>
                  <a:schemeClr val="lt1"/>
                </a:solidFill>
              </a:rPr>
              <a:t/>
            </a:r>
            <a:br>
              <a:rPr lang="ru-RU" sz="2400" dirty="0">
                <a:solidFill>
                  <a:schemeClr val="lt1"/>
                </a:solidFill>
              </a:rPr>
            </a:br>
            <a:r>
              <a:rPr lang="en-US" sz="2400" dirty="0">
                <a:solidFill>
                  <a:schemeClr val="lt1"/>
                </a:solidFill>
              </a:rPr>
              <a:t>REGISTER OF HOLDERS (OWNERS) OF PERSONAL DATA ARRAYS</a:t>
            </a:r>
            <a:endParaRPr sz="2400" dirty="0">
              <a:solidFill>
                <a:schemeClr val="lt1"/>
              </a:solidFill>
            </a:endParaRPr>
          </a:p>
        </p:txBody>
      </p:sp>
      <p:sp>
        <p:nvSpPr>
          <p:cNvPr id="298" name="Google Shape;298;g1268fcba57a_6_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ru-RU"/>
              <a:t>14</a:t>
            </a:fld>
            <a:endParaRPr/>
          </a:p>
        </p:txBody>
      </p:sp>
      <p:pic>
        <p:nvPicPr>
          <p:cNvPr id="299" name="Google Shape;299;g1268fcba57a_6_45"/>
          <p:cNvPicPr preferRelativeResize="0"/>
          <p:nvPr/>
        </p:nvPicPr>
        <p:blipFill rotWithShape="1">
          <a:blip r:embed="rId3">
            <a:alphaModFix/>
          </a:blip>
          <a:srcRect/>
          <a:stretch/>
        </p:blipFill>
        <p:spPr>
          <a:xfrm>
            <a:off x="138075" y="88912"/>
            <a:ext cx="654624" cy="654624"/>
          </a:xfrm>
          <a:prstGeom prst="rect">
            <a:avLst/>
          </a:prstGeom>
          <a:noFill/>
          <a:ln>
            <a:noFill/>
          </a:ln>
        </p:spPr>
      </p:pic>
      <p:pic>
        <p:nvPicPr>
          <p:cNvPr id="300" name="Google Shape;300;g1268fcba57a_6_45"/>
          <p:cNvPicPr preferRelativeResize="0"/>
          <p:nvPr/>
        </p:nvPicPr>
        <p:blipFill rotWithShape="1">
          <a:blip r:embed="rId4">
            <a:alphaModFix/>
          </a:blip>
          <a:srcRect/>
          <a:stretch/>
        </p:blipFill>
        <p:spPr>
          <a:xfrm>
            <a:off x="792688" y="1565850"/>
            <a:ext cx="10839935" cy="4638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12fd641a2a3_0_6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ru-RU"/>
              <a:t>15</a:t>
            </a:fld>
            <a:endParaRPr/>
          </a:p>
        </p:txBody>
      </p:sp>
      <p:sp>
        <p:nvSpPr>
          <p:cNvPr id="307" name="Google Shape;307;g12fd641a2a3_0_627"/>
          <p:cNvSpPr txBox="1"/>
          <p:nvPr/>
        </p:nvSpPr>
        <p:spPr>
          <a:xfrm>
            <a:off x="617325" y="5425"/>
            <a:ext cx="11115900" cy="150294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2300"/>
              <a:buFont typeface="Arial"/>
              <a:buNone/>
            </a:pPr>
            <a:r>
              <a:rPr lang="en-US" sz="2300" b="0" i="0" u="none" strike="noStrike" cap="none" dirty="0">
                <a:solidFill>
                  <a:srgbClr val="FDFDFD"/>
                </a:solidFill>
                <a:latin typeface="Arial"/>
                <a:ea typeface="Arial"/>
                <a:cs typeface="Arial"/>
                <a:sym typeface="Arial"/>
              </a:rPr>
              <a:t>In the medical clinic "S." - medical analyses of patients are displayed in an open form. </a:t>
            </a:r>
          </a:p>
          <a:p>
            <a:pPr marL="0" marR="0" lvl="0" indent="0" algn="l" rtl="0">
              <a:lnSpc>
                <a:spcPct val="100000"/>
              </a:lnSpc>
              <a:spcBef>
                <a:spcPts val="1000"/>
              </a:spcBef>
              <a:spcAft>
                <a:spcPts val="0"/>
              </a:spcAft>
              <a:buClr>
                <a:srgbClr val="000000"/>
              </a:buClr>
              <a:buSzPts val="2300"/>
              <a:buFont typeface="Arial"/>
              <a:buNone/>
            </a:pPr>
            <a:r>
              <a:rPr lang="en-US" sz="2300" b="0" i="0" u="none" strike="noStrike" cap="none" dirty="0">
                <a:solidFill>
                  <a:srgbClr val="FDFDFD"/>
                </a:solidFill>
                <a:latin typeface="Arial"/>
                <a:ea typeface="Arial"/>
                <a:cs typeface="Arial"/>
                <a:sym typeface="Arial"/>
              </a:rPr>
              <a:t>2 requests have been sent</a:t>
            </a:r>
          </a:p>
        </p:txBody>
      </p:sp>
      <p:pic>
        <p:nvPicPr>
          <p:cNvPr id="308" name="Google Shape;308;g12fd641a2a3_0_627"/>
          <p:cNvPicPr preferRelativeResize="0"/>
          <p:nvPr/>
        </p:nvPicPr>
        <p:blipFill rotWithShape="1">
          <a:blip r:embed="rId3">
            <a:alphaModFix/>
          </a:blip>
          <a:srcRect/>
          <a:stretch/>
        </p:blipFill>
        <p:spPr>
          <a:xfrm>
            <a:off x="1043950" y="1491925"/>
            <a:ext cx="9562949" cy="4986200"/>
          </a:xfrm>
          <a:prstGeom prst="rect">
            <a:avLst/>
          </a:prstGeom>
          <a:noFill/>
          <a:ln w="9525" cap="flat" cmpd="sng">
            <a:solidFill>
              <a:srgbClr val="FDFDFD"/>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12fd641a2a3_0_6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ru-RU"/>
              <a:t>16</a:t>
            </a:fld>
            <a:endParaRPr/>
          </a:p>
        </p:txBody>
      </p:sp>
      <p:pic>
        <p:nvPicPr>
          <p:cNvPr id="315" name="Google Shape;315;g12fd641a2a3_0_636"/>
          <p:cNvPicPr preferRelativeResize="0"/>
          <p:nvPr/>
        </p:nvPicPr>
        <p:blipFill rotWithShape="1">
          <a:blip r:embed="rId3">
            <a:alphaModFix/>
          </a:blip>
          <a:srcRect l="-659" t="3185" r="660" b="12096"/>
          <a:stretch/>
        </p:blipFill>
        <p:spPr>
          <a:xfrm>
            <a:off x="3758575" y="855950"/>
            <a:ext cx="7595226" cy="4846891"/>
          </a:xfrm>
          <a:prstGeom prst="rect">
            <a:avLst/>
          </a:prstGeom>
          <a:noFill/>
          <a:ln>
            <a:noFill/>
          </a:ln>
        </p:spPr>
      </p:pic>
      <p:sp>
        <p:nvSpPr>
          <p:cNvPr id="316" name="Google Shape;316;g12fd641a2a3_0_636"/>
          <p:cNvSpPr txBox="1">
            <a:spLocks noGrp="1"/>
          </p:cNvSpPr>
          <p:nvPr>
            <p:ph type="body" idx="1"/>
          </p:nvPr>
        </p:nvSpPr>
        <p:spPr>
          <a:xfrm>
            <a:off x="638925" y="1245325"/>
            <a:ext cx="3119700" cy="2278200"/>
          </a:xfrm>
          <a:prstGeom prst="rect">
            <a:avLst/>
          </a:prstGeom>
          <a:solidFill>
            <a:srgbClr val="0B5394"/>
          </a:solid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Clr>
                <a:schemeClr val="dk1"/>
              </a:buClr>
              <a:buSzPts val="1530"/>
              <a:buFont typeface="Arial"/>
              <a:buNone/>
            </a:pPr>
            <a:r>
              <a:rPr lang="en-US" sz="1715" dirty="0">
                <a:solidFill>
                  <a:srgbClr val="FDFDFD"/>
                </a:solidFill>
                <a:latin typeface="Arial"/>
                <a:ea typeface="Arial"/>
                <a:cs typeface="Arial"/>
                <a:sym typeface="Arial"/>
              </a:rPr>
              <a:t>In April 2022, in </a:t>
            </a:r>
            <a:r>
              <a:rPr lang="en-US" sz="1715" dirty="0" err="1">
                <a:solidFill>
                  <a:srgbClr val="FDFDFD"/>
                </a:solidFill>
                <a:latin typeface="Arial"/>
                <a:ea typeface="Arial"/>
                <a:cs typeface="Arial"/>
                <a:sym typeface="Arial"/>
              </a:rPr>
              <a:t>Tokmok</a:t>
            </a:r>
            <a:r>
              <a:rPr lang="en-US" sz="1715" dirty="0">
                <a:solidFill>
                  <a:srgbClr val="FDFDFD"/>
                </a:solidFill>
                <a:latin typeface="Arial"/>
                <a:ea typeface="Arial"/>
                <a:cs typeface="Arial"/>
                <a:sym typeface="Arial"/>
              </a:rPr>
              <a:t>, a prisoner through the mobile application "S.KG" took out a loan using someone else's personal data.</a:t>
            </a:r>
            <a:endParaRPr lang="ky-KG" sz="1715" dirty="0">
              <a:solidFill>
                <a:srgbClr val="FDFDFD"/>
              </a:solidFill>
              <a:latin typeface="Arial"/>
              <a:ea typeface="Arial"/>
              <a:cs typeface="Arial"/>
              <a:sym typeface="Arial"/>
            </a:endParaRPr>
          </a:p>
          <a:p>
            <a:pPr marL="0" lvl="0" indent="0" algn="just" rtl="0">
              <a:lnSpc>
                <a:spcPct val="100000"/>
              </a:lnSpc>
              <a:spcBef>
                <a:spcPts val="1000"/>
              </a:spcBef>
              <a:spcAft>
                <a:spcPts val="0"/>
              </a:spcAft>
              <a:buClr>
                <a:schemeClr val="dk1"/>
              </a:buClr>
              <a:buSzPts val="1530"/>
              <a:buFont typeface="Arial"/>
              <a:buNone/>
            </a:pPr>
            <a:r>
              <a:rPr lang="en-US" sz="1715" dirty="0">
                <a:solidFill>
                  <a:srgbClr val="FDFDFD"/>
                </a:solidFill>
                <a:latin typeface="Arial"/>
                <a:ea typeface="Arial"/>
                <a:cs typeface="Arial"/>
                <a:sym typeface="Arial"/>
              </a:rPr>
              <a:t>Working with the Ministry of Internal Affairs.</a:t>
            </a:r>
            <a:endParaRPr sz="1715" dirty="0">
              <a:solidFill>
                <a:srgbClr val="FDFDFD"/>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13cd20934b3_0_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dirty="0">
                <a:solidFill>
                  <a:schemeClr val="lt1"/>
                </a:solidFill>
                <a:latin typeface="Times New Roman"/>
                <a:ea typeface="Times New Roman"/>
                <a:cs typeface="Times New Roman"/>
                <a:sym typeface="Times New Roman"/>
              </a:rPr>
              <a:t>Who is the holder?</a:t>
            </a:r>
            <a:endParaRPr dirty="0">
              <a:solidFill>
                <a:schemeClr val="lt1"/>
              </a:solidFill>
              <a:latin typeface="Times New Roman"/>
              <a:ea typeface="Times New Roman"/>
              <a:cs typeface="Times New Roman"/>
              <a:sym typeface="Times New Roman"/>
            </a:endParaRPr>
          </a:p>
        </p:txBody>
      </p:sp>
      <p:sp>
        <p:nvSpPr>
          <p:cNvPr id="322" name="Google Shape;322;g13cd20934b3_0_8"/>
          <p:cNvSpPr txBox="1">
            <a:spLocks noGrp="1"/>
          </p:cNvSpPr>
          <p:nvPr>
            <p:ph type="body" idx="1"/>
          </p:nvPr>
        </p:nvSpPr>
        <p:spPr>
          <a:xfrm>
            <a:off x="838200" y="1690825"/>
            <a:ext cx="10515600" cy="4820700"/>
          </a:xfrm>
          <a:prstGeom prst="rect">
            <a:avLst/>
          </a:prstGeom>
          <a:noFill/>
          <a:ln>
            <a:noFill/>
          </a:ln>
        </p:spPr>
        <p:txBody>
          <a:bodyPr spcFirstLastPara="1" wrap="square" lIns="91425" tIns="45700" rIns="91425" bIns="45700" anchor="t" anchorCtr="0">
            <a:normAutofit/>
          </a:bodyPr>
          <a:lstStyle/>
          <a:p>
            <a:pPr marL="114300" lvl="0" indent="0" algn="just" rtl="0">
              <a:lnSpc>
                <a:spcPct val="90000"/>
              </a:lnSpc>
              <a:spcBef>
                <a:spcPts val="1000"/>
              </a:spcBef>
              <a:spcAft>
                <a:spcPts val="0"/>
              </a:spcAft>
              <a:buSzPct val="87657"/>
              <a:buNone/>
            </a:pPr>
            <a:r>
              <a:rPr lang="ru-RU" dirty="0">
                <a:solidFill>
                  <a:schemeClr val="bg1"/>
                </a:solidFill>
              </a:rPr>
              <a:t> </a:t>
            </a:r>
            <a:r>
              <a:rPr lang="en-US" dirty="0">
                <a:solidFill>
                  <a:schemeClr val="bg1"/>
                </a:solidFill>
              </a:rPr>
              <a:t>Holder (owner) of an array of personal data - state authorities, local self-government bodies and legal entities that are authorized to determine the purposes, categories of personal data and control the collection, storage, processing and use of personal data in accordance with this Law.</a:t>
            </a:r>
          </a:p>
          <a:p>
            <a:pPr marL="114300" lvl="0" indent="0" algn="just" rtl="0">
              <a:lnSpc>
                <a:spcPct val="90000"/>
              </a:lnSpc>
              <a:spcBef>
                <a:spcPts val="1000"/>
              </a:spcBef>
              <a:spcAft>
                <a:spcPts val="0"/>
              </a:spcAft>
              <a:buSzPct val="87657"/>
              <a:buNone/>
            </a:pPr>
            <a:r>
              <a:rPr lang="en-US" dirty="0">
                <a:solidFill>
                  <a:schemeClr val="bg1"/>
                </a:solidFill>
                <a:latin typeface="Times New Roman"/>
                <a:ea typeface="Times New Roman"/>
                <a:cs typeface="Times New Roman"/>
                <a:sym typeface="Times New Roman"/>
              </a:rPr>
              <a:t>Part 2 of Article 16 of the Law "On Personal Information“</a:t>
            </a:r>
          </a:p>
          <a:p>
            <a:pPr marL="114300" lvl="0" indent="0" algn="just" rtl="0">
              <a:lnSpc>
                <a:spcPct val="90000"/>
              </a:lnSpc>
              <a:spcBef>
                <a:spcPts val="1000"/>
              </a:spcBef>
              <a:spcAft>
                <a:spcPts val="0"/>
              </a:spcAft>
              <a:buSzPct val="87657"/>
              <a:buNone/>
            </a:pPr>
            <a:r>
              <a:rPr lang="en-US" dirty="0">
                <a:solidFill>
                  <a:schemeClr val="bg1"/>
                </a:solidFill>
                <a:latin typeface="Times New Roman"/>
                <a:ea typeface="Times New Roman"/>
                <a:cs typeface="Times New Roman"/>
                <a:sym typeface="Times New Roman"/>
              </a:rPr>
              <a:t>Legal entities have the right to work with personal data after registration with an authorized state body as a holder (holder) of an array of personal data in accordance with Article 30 of this Law.</a:t>
            </a:r>
            <a:endParaRPr dirty="0">
              <a:solidFill>
                <a:schemeClr val="bg1"/>
              </a:solidFill>
              <a:latin typeface="Times New Roman"/>
              <a:ea typeface="Times New Roman"/>
              <a:cs typeface="Times New Roman"/>
              <a:sym typeface="Times New Roman"/>
            </a:endParaRPr>
          </a:p>
        </p:txBody>
      </p:sp>
      <p:sp>
        <p:nvSpPr>
          <p:cNvPr id="323" name="Google Shape;323;g13cd20934b3_0_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ru-RU"/>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13cd20934b3_0_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b="1" dirty="0">
                <a:solidFill>
                  <a:srgbClr val="FDFDFD"/>
                </a:solidFill>
                <a:latin typeface="Times New Roman"/>
                <a:ea typeface="Times New Roman"/>
                <a:cs typeface="Times New Roman"/>
                <a:sym typeface="Times New Roman"/>
              </a:rPr>
              <a:t>Handler</a:t>
            </a:r>
            <a:endParaRPr b="1" dirty="0">
              <a:solidFill>
                <a:srgbClr val="FDFDFD"/>
              </a:solidFill>
              <a:latin typeface="Times New Roman"/>
              <a:ea typeface="Times New Roman"/>
              <a:cs typeface="Times New Roman"/>
              <a:sym typeface="Times New Roman"/>
            </a:endParaRPr>
          </a:p>
        </p:txBody>
      </p:sp>
      <p:sp>
        <p:nvSpPr>
          <p:cNvPr id="330" name="Google Shape;330;g13cd20934b3_0_14"/>
          <p:cNvSpPr txBox="1">
            <a:spLocks noGrp="1"/>
          </p:cNvSpPr>
          <p:nvPr>
            <p:ph type="body" idx="1"/>
          </p:nvPr>
        </p:nvSpPr>
        <p:spPr>
          <a:xfrm>
            <a:off x="6715925" y="1848001"/>
            <a:ext cx="4501500" cy="4603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ru-RU" b="1" dirty="0">
                <a:solidFill>
                  <a:srgbClr val="FDFDFD"/>
                </a:solidFill>
                <a:latin typeface="Times New Roman"/>
                <a:ea typeface="Times New Roman"/>
                <a:cs typeface="Times New Roman"/>
                <a:sym typeface="Times New Roman"/>
              </a:rPr>
              <a:t> </a:t>
            </a:r>
            <a:r>
              <a:rPr lang="en-US" b="1" dirty="0">
                <a:solidFill>
                  <a:srgbClr val="FDFDFD"/>
                </a:solidFill>
                <a:latin typeface="Times New Roman"/>
                <a:ea typeface="Times New Roman"/>
                <a:cs typeface="Times New Roman"/>
                <a:sym typeface="Times New Roman"/>
              </a:rPr>
              <a:t>The processor is a natural or legal person, determined by the holder (owner) of personal data, who processes personal data on the basis of a contract concluded with him.</a:t>
            </a:r>
            <a:endParaRPr sz="4400" b="1" dirty="0">
              <a:solidFill>
                <a:srgbClr val="FDFDFD"/>
              </a:solidFill>
              <a:latin typeface="Times New Roman"/>
              <a:ea typeface="Times New Roman"/>
              <a:cs typeface="Times New Roman"/>
              <a:sym typeface="Times New Roman"/>
            </a:endParaRPr>
          </a:p>
        </p:txBody>
      </p:sp>
      <p:sp>
        <p:nvSpPr>
          <p:cNvPr id="331" name="Google Shape;331;g13cd20934b3_0_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ru-RU"/>
              <a:t>18</a:t>
            </a:fld>
            <a:endParaRPr/>
          </a:p>
        </p:txBody>
      </p:sp>
      <p:pic>
        <p:nvPicPr>
          <p:cNvPr id="332" name="Google Shape;332;g13cd20934b3_0_14"/>
          <p:cNvPicPr preferRelativeResize="0"/>
          <p:nvPr/>
        </p:nvPicPr>
        <p:blipFill rotWithShape="1">
          <a:blip r:embed="rId3">
            <a:alphaModFix/>
          </a:blip>
          <a:srcRect/>
          <a:stretch/>
        </p:blipFill>
        <p:spPr>
          <a:xfrm>
            <a:off x="455925" y="1690825"/>
            <a:ext cx="5221848" cy="4391951"/>
          </a:xfrm>
          <a:prstGeom prst="rect">
            <a:avLst/>
          </a:prstGeom>
          <a:noFill/>
          <a:ln>
            <a:noFill/>
          </a:ln>
          <a:effectLst>
            <a:reflection stA="10000" endPos="30000" dist="38100" dir="5400000" fadeDir="5400012"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ru-RU"/>
              <a:t>19</a:t>
            </a:fld>
            <a:endParaRPr/>
          </a:p>
        </p:txBody>
      </p:sp>
      <p:sp>
        <p:nvSpPr>
          <p:cNvPr id="338" name="Google Shape;338;p2"/>
          <p:cNvSpPr/>
          <p:nvPr/>
        </p:nvSpPr>
        <p:spPr>
          <a:xfrm>
            <a:off x="1454725" y="1475375"/>
            <a:ext cx="989910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dirty="0">
                <a:solidFill>
                  <a:schemeClr val="lt1"/>
                </a:solidFill>
                <a:latin typeface="Arial"/>
                <a:ea typeface="Arial"/>
                <a:cs typeface="Arial"/>
                <a:sym typeface="Arial"/>
              </a:rPr>
              <a:t>Address: </a:t>
            </a:r>
            <a:r>
              <a:rPr lang="en-US" sz="3000" b="0" i="0" u="none" strike="noStrike" cap="none" dirty="0">
                <a:solidFill>
                  <a:schemeClr val="lt1"/>
                </a:solidFill>
                <a:latin typeface="Arial"/>
                <a:ea typeface="Arial"/>
                <a:cs typeface="Arial"/>
                <a:sym typeface="Arial"/>
              </a:rPr>
              <a:t>Bishkek city, Chui Avenue, 265a (National Academy of Sciences of the Kyrgyz Republic, second floor, west wing)</a:t>
            </a:r>
            <a:endParaRPr sz="3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dirty="0">
                <a:solidFill>
                  <a:schemeClr val="lt1"/>
                </a:solidFill>
              </a:rPr>
              <a:t>Telephone: </a:t>
            </a:r>
            <a:r>
              <a:rPr lang="ru-RU" sz="3000" dirty="0">
                <a:solidFill>
                  <a:schemeClr val="lt1"/>
                </a:solidFill>
              </a:rPr>
              <a:t>+312 64 10 14</a:t>
            </a:r>
            <a:r>
              <a:rPr lang="ru-RU" sz="3000" b="1" dirty="0">
                <a:solidFill>
                  <a:schemeClr val="lt1"/>
                </a:solidFill>
              </a:rPr>
              <a:t>, </a:t>
            </a:r>
            <a:r>
              <a:rPr lang="ru-RU" sz="3000" b="0" i="0" u="none" strike="noStrike" cap="none" dirty="0">
                <a:solidFill>
                  <a:schemeClr val="lt1"/>
                </a:solidFill>
                <a:latin typeface="Arial"/>
                <a:ea typeface="Arial"/>
                <a:cs typeface="Arial"/>
                <a:sym typeface="Arial"/>
              </a:rPr>
              <a:t>+(996) 990 950 850</a:t>
            </a:r>
            <a:endParaRPr sz="3000" dirty="0"/>
          </a:p>
          <a:p>
            <a:pPr marL="0" marR="0" lvl="0" indent="0" algn="l" rtl="0">
              <a:lnSpc>
                <a:spcPct val="100000"/>
              </a:lnSpc>
              <a:spcBef>
                <a:spcPts val="0"/>
              </a:spcBef>
              <a:spcAft>
                <a:spcPts val="0"/>
              </a:spcAft>
              <a:buNone/>
            </a:pPr>
            <a:endParaRPr sz="3000" b="1" i="0" u="none" strike="noStrike" cap="none" dirty="0">
              <a:solidFill>
                <a:srgbClr val="F2F2F2"/>
              </a:solidFill>
              <a:latin typeface="Arial"/>
              <a:ea typeface="Arial"/>
              <a:cs typeface="Arial"/>
              <a:sym typeface="Arial"/>
            </a:endParaRPr>
          </a:p>
          <a:p>
            <a:pPr marL="0" marR="0" lvl="0" indent="0" algn="l" rtl="0">
              <a:lnSpc>
                <a:spcPct val="100000"/>
              </a:lnSpc>
              <a:spcBef>
                <a:spcPts val="0"/>
              </a:spcBef>
              <a:spcAft>
                <a:spcPts val="0"/>
              </a:spcAft>
              <a:buNone/>
            </a:pPr>
            <a:r>
              <a:rPr lang="en-US" sz="3000" b="1" i="0" u="none" strike="noStrike" cap="none" dirty="0">
                <a:solidFill>
                  <a:srgbClr val="F2F2F2"/>
                </a:solidFill>
                <a:latin typeface="Arial"/>
                <a:ea typeface="Arial"/>
                <a:cs typeface="Arial"/>
                <a:sym typeface="Arial"/>
              </a:rPr>
              <a:t>Website</a:t>
            </a:r>
            <a:r>
              <a:rPr lang="ru-RU" sz="3000" b="1" i="0" u="none" strike="noStrike" cap="none" dirty="0">
                <a:solidFill>
                  <a:srgbClr val="F2F2F2"/>
                </a:solidFill>
                <a:latin typeface="Arial"/>
                <a:ea typeface="Arial"/>
                <a:cs typeface="Arial"/>
                <a:sym typeface="Arial"/>
              </a:rPr>
              <a:t>: </a:t>
            </a:r>
            <a:r>
              <a:rPr lang="ru-RU" sz="3000" b="0" i="0" u="none" strike="noStrike" cap="none" dirty="0">
                <a:solidFill>
                  <a:srgbClr val="F2F2F2"/>
                </a:solidFill>
                <a:latin typeface="Arial"/>
                <a:ea typeface="Arial"/>
                <a:cs typeface="Arial"/>
                <a:sym typeface="Arial"/>
              </a:rPr>
              <a:t>https://dpa.gov.</a:t>
            </a:r>
            <a:r>
              <a:rPr lang="ru-RU" sz="3000" dirty="0">
                <a:solidFill>
                  <a:srgbClr val="F2F2F2"/>
                </a:solidFill>
              </a:rPr>
              <a:t>r</a:t>
            </a:r>
            <a:endParaRPr sz="3000" dirty="0"/>
          </a:p>
          <a:p>
            <a:pPr marL="0" marR="0" lvl="0" indent="0" algn="l" rtl="0">
              <a:lnSpc>
                <a:spcPct val="100000"/>
              </a:lnSpc>
              <a:spcBef>
                <a:spcPts val="0"/>
              </a:spcBef>
              <a:spcAft>
                <a:spcPts val="0"/>
              </a:spcAft>
              <a:buNone/>
            </a:pPr>
            <a:endParaRPr sz="3000" b="1" i="0" u="none" strike="noStrike" cap="none" dirty="0">
              <a:solidFill>
                <a:srgbClr val="F2F2F2"/>
              </a:solidFill>
              <a:latin typeface="Arial"/>
              <a:ea typeface="Arial"/>
              <a:cs typeface="Arial"/>
              <a:sym typeface="Arial"/>
            </a:endParaRPr>
          </a:p>
          <a:p>
            <a:pPr marL="0" marR="0" lvl="0" indent="0" algn="l" rtl="0">
              <a:lnSpc>
                <a:spcPct val="100000"/>
              </a:lnSpc>
              <a:spcBef>
                <a:spcPts val="0"/>
              </a:spcBef>
              <a:spcAft>
                <a:spcPts val="0"/>
              </a:spcAft>
              <a:buNone/>
            </a:pPr>
            <a:r>
              <a:rPr lang="ru-RU" sz="3000" b="1" i="0" u="none" strike="noStrike" cap="none" dirty="0" err="1">
                <a:solidFill>
                  <a:srgbClr val="F2F2F2"/>
                </a:solidFill>
                <a:latin typeface="Arial"/>
                <a:ea typeface="Arial"/>
                <a:cs typeface="Arial"/>
                <a:sym typeface="Arial"/>
              </a:rPr>
              <a:t>Email</a:t>
            </a:r>
            <a:r>
              <a:rPr lang="ru-RU" sz="3000" b="1" i="0" u="none" strike="noStrike" cap="none" dirty="0">
                <a:solidFill>
                  <a:srgbClr val="F2F2F2"/>
                </a:solidFill>
                <a:latin typeface="Arial"/>
                <a:ea typeface="Arial"/>
                <a:cs typeface="Arial"/>
                <a:sym typeface="Arial"/>
              </a:rPr>
              <a:t>: </a:t>
            </a:r>
            <a:r>
              <a:rPr lang="ru-RU" sz="3000" b="0" i="0" u="none" strike="noStrike" cap="none" dirty="0">
                <a:solidFill>
                  <a:schemeClr val="lt1"/>
                </a:solidFill>
                <a:latin typeface="Arial"/>
                <a:ea typeface="Arial"/>
                <a:cs typeface="Arial"/>
                <a:sym typeface="Arial"/>
              </a:rPr>
              <a:t>info@dpa.gov.kg</a:t>
            </a:r>
            <a:endParaRPr sz="3000" dirty="0"/>
          </a:p>
          <a:p>
            <a:pPr marL="0" marR="0" lvl="0" indent="0" algn="l" rtl="0">
              <a:lnSpc>
                <a:spcPct val="100000"/>
              </a:lnSpc>
              <a:spcBef>
                <a:spcPts val="0"/>
              </a:spcBef>
              <a:spcAft>
                <a:spcPts val="0"/>
              </a:spcAft>
              <a:buNone/>
            </a:pPr>
            <a:endParaRPr sz="2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dirty="0">
              <a:solidFill>
                <a:schemeClr val="lt1"/>
              </a:solidFill>
              <a:latin typeface="Arial"/>
              <a:ea typeface="Arial"/>
              <a:cs typeface="Arial"/>
              <a:sym typeface="Arial"/>
            </a:endParaRPr>
          </a:p>
        </p:txBody>
      </p:sp>
      <p:sp>
        <p:nvSpPr>
          <p:cNvPr id="339" name="Google Shape;339;p2"/>
          <p:cNvSpPr/>
          <p:nvPr/>
        </p:nvSpPr>
        <p:spPr>
          <a:xfrm>
            <a:off x="1745673" y="533940"/>
            <a:ext cx="7459230" cy="6309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500" b="1" i="0" u="none" strike="noStrike" cap="none" dirty="0">
                <a:solidFill>
                  <a:srgbClr val="FDFDFD"/>
                </a:solidFill>
                <a:latin typeface="Arial"/>
                <a:ea typeface="Arial"/>
                <a:cs typeface="Arial"/>
                <a:sym typeface="Arial"/>
              </a:rPr>
              <a:t>Our contacts:</a:t>
            </a:r>
            <a:endParaRPr sz="3500" b="1" i="0" u="none" strike="noStrike" cap="none" dirty="0">
              <a:solidFill>
                <a:srgbClr val="FDFDFD"/>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D4D97"/>
        </a:solidFill>
        <a:effectLst/>
      </p:bgPr>
    </p:bg>
    <p:spTree>
      <p:nvGrpSpPr>
        <p:cNvPr id="1" name="Shape 164"/>
        <p:cNvGrpSpPr/>
        <p:nvPr/>
      </p:nvGrpSpPr>
      <p:grpSpPr>
        <a:xfrm>
          <a:off x="0" y="0"/>
          <a:ext cx="0" cy="0"/>
          <a:chOff x="0" y="0"/>
          <a:chExt cx="0" cy="0"/>
        </a:xfrm>
      </p:grpSpPr>
      <p:sp>
        <p:nvSpPr>
          <p:cNvPr id="165" name="Google Shape;165;g12fd641a2a3_0_170"/>
          <p:cNvSpPr txBox="1">
            <a:spLocks noGrp="1"/>
          </p:cNvSpPr>
          <p:nvPr>
            <p:ph type="title"/>
          </p:nvPr>
        </p:nvSpPr>
        <p:spPr>
          <a:xfrm>
            <a:off x="5323775" y="4333025"/>
            <a:ext cx="1950600" cy="679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520"/>
              <a:buFont typeface="Calibri"/>
              <a:buNone/>
            </a:pPr>
            <a:r>
              <a:rPr lang="en-US" sz="1920" dirty="0">
                <a:solidFill>
                  <a:schemeClr val="bg1"/>
                </a:solidFill>
                <a:latin typeface="Arial"/>
                <a:ea typeface="Arial"/>
                <a:cs typeface="Arial"/>
                <a:sym typeface="Arial"/>
              </a:rPr>
              <a:t>Personal Data</a:t>
            </a:r>
            <a:endParaRPr lang="ru-RU" sz="1920" dirty="0">
              <a:solidFill>
                <a:schemeClr val="bg1"/>
              </a:solidFill>
              <a:latin typeface="Arial"/>
              <a:ea typeface="Arial"/>
              <a:cs typeface="Arial"/>
              <a:sym typeface="Arial"/>
            </a:endParaRPr>
          </a:p>
        </p:txBody>
      </p:sp>
      <p:pic>
        <p:nvPicPr>
          <p:cNvPr id="166" name="Google Shape;166;g12fd641a2a3_0_170"/>
          <p:cNvPicPr preferRelativeResize="0"/>
          <p:nvPr/>
        </p:nvPicPr>
        <p:blipFill rotWithShape="1">
          <a:blip r:embed="rId3">
            <a:alphaModFix/>
          </a:blip>
          <a:srcRect/>
          <a:stretch/>
        </p:blipFill>
        <p:spPr>
          <a:xfrm>
            <a:off x="5378325" y="2548791"/>
            <a:ext cx="1877850" cy="1877850"/>
          </a:xfrm>
          <a:prstGeom prst="rect">
            <a:avLst/>
          </a:prstGeom>
          <a:noFill/>
          <a:ln>
            <a:noFill/>
          </a:ln>
        </p:spPr>
      </p:pic>
      <p:pic>
        <p:nvPicPr>
          <p:cNvPr id="167" name="Google Shape;167;g12fd641a2a3_0_170"/>
          <p:cNvPicPr preferRelativeResize="0"/>
          <p:nvPr/>
        </p:nvPicPr>
        <p:blipFill rotWithShape="1">
          <a:blip r:embed="rId4">
            <a:alphaModFix/>
          </a:blip>
          <a:srcRect/>
          <a:stretch/>
        </p:blipFill>
        <p:spPr>
          <a:xfrm>
            <a:off x="609263" y="836775"/>
            <a:ext cx="1174775" cy="1608125"/>
          </a:xfrm>
          <a:prstGeom prst="rect">
            <a:avLst/>
          </a:prstGeom>
          <a:noFill/>
          <a:ln>
            <a:noFill/>
          </a:ln>
        </p:spPr>
      </p:pic>
      <p:pic>
        <p:nvPicPr>
          <p:cNvPr id="168" name="Google Shape;168;g12fd641a2a3_0_170"/>
          <p:cNvPicPr preferRelativeResize="0"/>
          <p:nvPr/>
        </p:nvPicPr>
        <p:blipFill rotWithShape="1">
          <a:blip r:embed="rId5">
            <a:alphaModFix/>
          </a:blip>
          <a:srcRect/>
          <a:stretch/>
        </p:blipFill>
        <p:spPr>
          <a:xfrm>
            <a:off x="609263" y="2928652"/>
            <a:ext cx="1267176" cy="1267176"/>
          </a:xfrm>
          <a:prstGeom prst="rect">
            <a:avLst/>
          </a:prstGeom>
          <a:noFill/>
          <a:ln>
            <a:noFill/>
          </a:ln>
        </p:spPr>
      </p:pic>
      <p:pic>
        <p:nvPicPr>
          <p:cNvPr id="169" name="Google Shape;169;g12fd641a2a3_0_170"/>
          <p:cNvPicPr preferRelativeResize="0"/>
          <p:nvPr/>
        </p:nvPicPr>
        <p:blipFill rotWithShape="1">
          <a:blip r:embed="rId6">
            <a:alphaModFix/>
          </a:blip>
          <a:srcRect/>
          <a:stretch/>
        </p:blipFill>
        <p:spPr>
          <a:xfrm>
            <a:off x="10400900" y="836787"/>
            <a:ext cx="1372600" cy="1372600"/>
          </a:xfrm>
          <a:prstGeom prst="rect">
            <a:avLst/>
          </a:prstGeom>
          <a:noFill/>
          <a:ln>
            <a:noFill/>
          </a:ln>
        </p:spPr>
      </p:pic>
      <p:pic>
        <p:nvPicPr>
          <p:cNvPr id="170" name="Google Shape;170;g12fd641a2a3_0_170"/>
          <p:cNvPicPr preferRelativeResize="0"/>
          <p:nvPr/>
        </p:nvPicPr>
        <p:blipFill rotWithShape="1">
          <a:blip r:embed="rId7">
            <a:alphaModFix/>
          </a:blip>
          <a:srcRect/>
          <a:stretch/>
        </p:blipFill>
        <p:spPr>
          <a:xfrm>
            <a:off x="10474400" y="2919735"/>
            <a:ext cx="1267174" cy="1267174"/>
          </a:xfrm>
          <a:prstGeom prst="rect">
            <a:avLst/>
          </a:prstGeom>
          <a:noFill/>
          <a:ln>
            <a:noFill/>
          </a:ln>
        </p:spPr>
      </p:pic>
      <p:pic>
        <p:nvPicPr>
          <p:cNvPr id="171" name="Google Shape;171;g12fd641a2a3_0_170"/>
          <p:cNvPicPr preferRelativeResize="0"/>
          <p:nvPr/>
        </p:nvPicPr>
        <p:blipFill rotWithShape="1">
          <a:blip r:embed="rId8">
            <a:alphaModFix/>
          </a:blip>
          <a:srcRect/>
          <a:stretch/>
        </p:blipFill>
        <p:spPr>
          <a:xfrm>
            <a:off x="563076" y="4710799"/>
            <a:ext cx="1267174" cy="1267197"/>
          </a:xfrm>
          <a:prstGeom prst="rect">
            <a:avLst/>
          </a:prstGeom>
          <a:noFill/>
          <a:ln>
            <a:noFill/>
          </a:ln>
        </p:spPr>
      </p:pic>
      <p:pic>
        <p:nvPicPr>
          <p:cNvPr id="172" name="Google Shape;172;g12fd641a2a3_0_170"/>
          <p:cNvPicPr preferRelativeResize="0"/>
          <p:nvPr/>
        </p:nvPicPr>
        <p:blipFill rotWithShape="1">
          <a:blip r:embed="rId9">
            <a:alphaModFix/>
          </a:blip>
          <a:srcRect l="1950" r="1941"/>
          <a:stretch/>
        </p:blipFill>
        <p:spPr>
          <a:xfrm>
            <a:off x="10400902" y="4710795"/>
            <a:ext cx="1372600" cy="1372631"/>
          </a:xfrm>
          <a:prstGeom prst="rect">
            <a:avLst/>
          </a:prstGeom>
          <a:noFill/>
          <a:ln>
            <a:noFill/>
          </a:ln>
        </p:spPr>
      </p:pic>
      <p:cxnSp>
        <p:nvCxnSpPr>
          <p:cNvPr id="173" name="Google Shape;173;g12fd641a2a3_0_170"/>
          <p:cNvCxnSpPr/>
          <p:nvPr/>
        </p:nvCxnSpPr>
        <p:spPr>
          <a:xfrm>
            <a:off x="1943675" y="3544391"/>
            <a:ext cx="3011400" cy="9600"/>
          </a:xfrm>
          <a:prstGeom prst="straightConnector1">
            <a:avLst/>
          </a:prstGeom>
          <a:noFill/>
          <a:ln w="50800" cap="flat" cmpd="sng">
            <a:solidFill>
              <a:schemeClr val="accent1"/>
            </a:solidFill>
            <a:prstDash val="solid"/>
            <a:round/>
            <a:headEnd type="none" w="sm" len="sm"/>
            <a:tailEnd type="none" w="sm" len="sm"/>
          </a:ln>
        </p:spPr>
      </p:cxnSp>
      <p:cxnSp>
        <p:nvCxnSpPr>
          <p:cNvPr id="174" name="Google Shape;174;g12fd641a2a3_0_170"/>
          <p:cNvCxnSpPr/>
          <p:nvPr/>
        </p:nvCxnSpPr>
        <p:spPr>
          <a:xfrm>
            <a:off x="7602583" y="3596610"/>
            <a:ext cx="2789700" cy="9000"/>
          </a:xfrm>
          <a:prstGeom prst="straightConnector1">
            <a:avLst/>
          </a:prstGeom>
          <a:noFill/>
          <a:ln w="50800" cap="flat" cmpd="sng">
            <a:solidFill>
              <a:schemeClr val="accent1"/>
            </a:solidFill>
            <a:prstDash val="solid"/>
            <a:round/>
            <a:headEnd type="none" w="sm" len="sm"/>
            <a:tailEnd type="none" w="sm" len="sm"/>
          </a:ln>
        </p:spPr>
      </p:cxnSp>
      <p:sp>
        <p:nvSpPr>
          <p:cNvPr id="175" name="Google Shape;175;g12fd641a2a3_0_170"/>
          <p:cNvSpPr/>
          <p:nvPr/>
        </p:nvSpPr>
        <p:spPr>
          <a:xfrm>
            <a:off x="1761422" y="1716507"/>
            <a:ext cx="3594121" cy="1828800"/>
          </a:xfrm>
          <a:custGeom>
            <a:avLst/>
            <a:gdLst/>
            <a:ahLst/>
            <a:cxnLst/>
            <a:rect l="l" t="t" r="r" b="b"/>
            <a:pathLst>
              <a:path w="3763478" h="1828800" extrusionOk="0">
                <a:moveTo>
                  <a:pt x="0" y="0"/>
                </a:moveTo>
                <a:cubicBezTo>
                  <a:pt x="568693" y="41709"/>
                  <a:pt x="1029904" y="203734"/>
                  <a:pt x="1463041" y="471637"/>
                </a:cubicBezTo>
                <a:cubicBezTo>
                  <a:pt x="1896178" y="739540"/>
                  <a:pt x="2215415" y="1381226"/>
                  <a:pt x="2598821" y="1607420"/>
                </a:cubicBezTo>
                <a:cubicBezTo>
                  <a:pt x="2982227" y="1833614"/>
                  <a:pt x="3510011" y="1823987"/>
                  <a:pt x="3763478" y="1828800"/>
                </a:cubicBezTo>
              </a:path>
            </a:pathLst>
          </a:custGeom>
          <a:solidFill>
            <a:srgbClr val="0D4D97"/>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9CC2E5"/>
              </a:solidFill>
              <a:latin typeface="Arial"/>
              <a:ea typeface="Arial"/>
              <a:cs typeface="Arial"/>
              <a:sym typeface="Arial"/>
            </a:endParaRPr>
          </a:p>
        </p:txBody>
      </p:sp>
      <p:sp>
        <p:nvSpPr>
          <p:cNvPr id="176" name="Google Shape;176;g12fd641a2a3_0_170"/>
          <p:cNvSpPr/>
          <p:nvPr/>
        </p:nvSpPr>
        <p:spPr>
          <a:xfrm rot="10800000" flipH="1">
            <a:off x="1846447" y="3555453"/>
            <a:ext cx="3518852" cy="1851660"/>
          </a:xfrm>
          <a:custGeom>
            <a:avLst/>
            <a:gdLst/>
            <a:ahLst/>
            <a:cxnLst/>
            <a:rect l="l" t="t" r="r" b="b"/>
            <a:pathLst>
              <a:path w="3763478" h="1828800" extrusionOk="0">
                <a:moveTo>
                  <a:pt x="0" y="0"/>
                </a:moveTo>
                <a:cubicBezTo>
                  <a:pt x="558919" y="40801"/>
                  <a:pt x="1029904" y="203734"/>
                  <a:pt x="1463041" y="471637"/>
                </a:cubicBezTo>
                <a:cubicBezTo>
                  <a:pt x="1896178" y="739540"/>
                  <a:pt x="2215415" y="1381226"/>
                  <a:pt x="2598821" y="1607420"/>
                </a:cubicBezTo>
                <a:cubicBezTo>
                  <a:pt x="2982227" y="1833614"/>
                  <a:pt x="3510011" y="1823987"/>
                  <a:pt x="3763478" y="1828800"/>
                </a:cubicBezTo>
              </a:path>
            </a:pathLst>
          </a:custGeom>
          <a:solidFill>
            <a:srgbClr val="0D4D97"/>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177" name="Google Shape;177;g12fd641a2a3_0_170"/>
          <p:cNvSpPr/>
          <p:nvPr/>
        </p:nvSpPr>
        <p:spPr>
          <a:xfrm flipH="1">
            <a:off x="7271923" y="1737568"/>
            <a:ext cx="3087526" cy="1856504"/>
          </a:xfrm>
          <a:custGeom>
            <a:avLst/>
            <a:gdLst/>
            <a:ahLst/>
            <a:cxnLst/>
            <a:rect l="l" t="t" r="r" b="b"/>
            <a:pathLst>
              <a:path w="3788375" h="1928835" extrusionOk="0">
                <a:moveTo>
                  <a:pt x="0" y="0"/>
                </a:moveTo>
                <a:cubicBezTo>
                  <a:pt x="543795" y="84371"/>
                  <a:pt x="1050652" y="287096"/>
                  <a:pt x="1487938" y="571672"/>
                </a:cubicBezTo>
                <a:cubicBezTo>
                  <a:pt x="1925224" y="856248"/>
                  <a:pt x="2240312" y="1481261"/>
                  <a:pt x="2623718" y="1707455"/>
                </a:cubicBezTo>
                <a:cubicBezTo>
                  <a:pt x="3007124" y="1933649"/>
                  <a:pt x="3534908" y="1924022"/>
                  <a:pt x="3788375" y="1928835"/>
                </a:cubicBezTo>
              </a:path>
            </a:pathLst>
          </a:custGeom>
          <a:solidFill>
            <a:srgbClr val="0D4D97"/>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78" name="Google Shape;178;g12fd641a2a3_0_170"/>
          <p:cNvSpPr/>
          <p:nvPr/>
        </p:nvSpPr>
        <p:spPr>
          <a:xfrm rot="10800000">
            <a:off x="7274228" y="3596609"/>
            <a:ext cx="3085221" cy="1937031"/>
          </a:xfrm>
          <a:custGeom>
            <a:avLst/>
            <a:gdLst/>
            <a:ahLst/>
            <a:cxnLst/>
            <a:rect l="l" t="t" r="r" b="b"/>
            <a:pathLst>
              <a:path w="3751029" h="1986698" extrusionOk="0">
                <a:moveTo>
                  <a:pt x="0" y="0"/>
                </a:moveTo>
                <a:cubicBezTo>
                  <a:pt x="568693" y="43412"/>
                  <a:pt x="1019530" y="335315"/>
                  <a:pt x="1450592" y="629535"/>
                </a:cubicBezTo>
                <a:cubicBezTo>
                  <a:pt x="1881654" y="923755"/>
                  <a:pt x="2202966" y="1539124"/>
                  <a:pt x="2586372" y="1765318"/>
                </a:cubicBezTo>
                <a:cubicBezTo>
                  <a:pt x="2969778" y="1991512"/>
                  <a:pt x="3497562" y="1981885"/>
                  <a:pt x="3751029" y="1986698"/>
                </a:cubicBezTo>
              </a:path>
            </a:pathLst>
          </a:custGeom>
          <a:solidFill>
            <a:srgbClr val="0D4D97"/>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179" name="Google Shape;179;g12fd641a2a3_0_170"/>
          <p:cNvSpPr txBox="1">
            <a:spLocks noGrp="1"/>
          </p:cNvSpPr>
          <p:nvPr>
            <p:ph type="title"/>
          </p:nvPr>
        </p:nvSpPr>
        <p:spPr>
          <a:xfrm>
            <a:off x="2684875" y="217775"/>
            <a:ext cx="7393200" cy="519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dirty="0">
                <a:solidFill>
                  <a:schemeClr val="bg1"/>
                </a:solidFill>
                <a:latin typeface="Arial"/>
                <a:ea typeface="Arial"/>
                <a:cs typeface="Arial"/>
                <a:sym typeface="Arial"/>
              </a:rPr>
              <a:t>WHAT IS PERSONAL DATA?</a:t>
            </a:r>
            <a:endParaRPr lang="ru-RU" sz="2800" dirty="0">
              <a:solidFill>
                <a:schemeClr val="bg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1bec5d60ca9_1_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ru-RU"/>
              <a:t>20</a:t>
            </a:fld>
            <a:endParaRPr/>
          </a:p>
        </p:txBody>
      </p:sp>
      <p:sp>
        <p:nvSpPr>
          <p:cNvPr id="345" name="Google Shape;345;g1bec5d60ca9_1_9"/>
          <p:cNvSpPr/>
          <p:nvPr/>
        </p:nvSpPr>
        <p:spPr>
          <a:xfrm>
            <a:off x="1454725" y="1450325"/>
            <a:ext cx="9899100" cy="375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endParaRPr sz="30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0" u="none" strike="noStrike" cap="none" dirty="0">
                <a:solidFill>
                  <a:schemeClr val="lt1"/>
                </a:solidFill>
                <a:latin typeface="Arial"/>
                <a:ea typeface="Arial"/>
                <a:cs typeface="Arial"/>
                <a:sym typeface="Arial"/>
              </a:rPr>
              <a:t>Facebook and Instagram: </a:t>
            </a:r>
            <a:r>
              <a:rPr lang="ru-RU" sz="3000" b="0" i="0" u="none" strike="noStrike" cap="none" dirty="0">
                <a:solidFill>
                  <a:schemeClr val="lt1"/>
                </a:solidFill>
                <a:latin typeface="Arial"/>
                <a:ea typeface="Arial"/>
                <a:cs typeface="Arial"/>
                <a:sym typeface="Arial"/>
              </a:rPr>
              <a:t>dpa.gov.kg</a:t>
            </a:r>
            <a:endParaRPr sz="3000" dirty="0"/>
          </a:p>
          <a:p>
            <a:pPr marL="0" marR="0" lvl="0" indent="0" algn="l" rtl="0">
              <a:lnSpc>
                <a:spcPct val="100000"/>
              </a:lnSpc>
              <a:spcBef>
                <a:spcPts val="0"/>
              </a:spcBef>
              <a:spcAft>
                <a:spcPts val="0"/>
              </a:spcAft>
              <a:buNone/>
            </a:pPr>
            <a:endParaRPr sz="30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0" u="none" strike="noStrike" cap="none" dirty="0">
                <a:solidFill>
                  <a:schemeClr val="lt1"/>
                </a:solidFill>
                <a:latin typeface="Arial"/>
                <a:ea typeface="Arial"/>
                <a:cs typeface="Arial"/>
                <a:sym typeface="Arial"/>
              </a:rPr>
              <a:t>Telegram: </a:t>
            </a:r>
            <a:r>
              <a:rPr lang="ru-RU" sz="3000" b="0" i="0" u="none" strike="noStrike" cap="none" dirty="0">
                <a:solidFill>
                  <a:schemeClr val="lt1"/>
                </a:solidFill>
                <a:latin typeface="Arial"/>
                <a:ea typeface="Arial"/>
                <a:cs typeface="Arial"/>
                <a:sym typeface="Arial"/>
              </a:rPr>
              <a:t>@dpagovkg</a:t>
            </a:r>
            <a:endParaRPr sz="3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0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0" u="none" strike="noStrike" cap="none" dirty="0">
                <a:solidFill>
                  <a:schemeClr val="lt1"/>
                </a:solidFill>
                <a:latin typeface="Arial"/>
                <a:ea typeface="Arial"/>
                <a:cs typeface="Arial"/>
                <a:sym typeface="Arial"/>
              </a:rPr>
              <a:t>Telegram bot</a:t>
            </a:r>
            <a:r>
              <a:rPr lang="en-US" sz="3000" b="0" i="0" u="none" strike="noStrike" cap="none" dirty="0">
                <a:solidFill>
                  <a:schemeClr val="lt1"/>
                </a:solidFill>
                <a:latin typeface="Arial"/>
                <a:ea typeface="Arial"/>
                <a:cs typeface="Arial"/>
                <a:sym typeface="Arial"/>
              </a:rPr>
              <a:t>: </a:t>
            </a:r>
            <a:r>
              <a:rPr lang="ru-RU" sz="3000" b="0" i="0" u="none" strike="noStrike" cap="none" dirty="0">
                <a:solidFill>
                  <a:schemeClr val="lt1"/>
                </a:solidFill>
                <a:latin typeface="Arial"/>
                <a:ea typeface="Arial"/>
                <a:cs typeface="Arial"/>
                <a:sym typeface="Arial"/>
              </a:rPr>
              <a:t>@AgentstvoPDbot</a:t>
            </a:r>
            <a:endParaRPr sz="3000" b="0" i="0" u="none" strike="noStrike" cap="none" dirty="0">
              <a:solidFill>
                <a:schemeClr val="lt1"/>
              </a:solidFill>
              <a:latin typeface="Arial"/>
              <a:ea typeface="Arial"/>
              <a:cs typeface="Arial"/>
              <a:sym typeface="Arial"/>
            </a:endParaRPr>
          </a:p>
        </p:txBody>
      </p:sp>
      <p:sp>
        <p:nvSpPr>
          <p:cNvPr id="346" name="Google Shape;346;g1bec5d60ca9_1_9"/>
          <p:cNvSpPr/>
          <p:nvPr/>
        </p:nvSpPr>
        <p:spPr>
          <a:xfrm>
            <a:off x="1222425" y="533950"/>
            <a:ext cx="93648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500" b="1" i="0" u="none" strike="noStrike" cap="none" dirty="0">
                <a:solidFill>
                  <a:srgbClr val="FDFDFD"/>
                </a:solidFill>
                <a:latin typeface="Arial"/>
                <a:ea typeface="Arial"/>
                <a:cs typeface="Arial"/>
                <a:sym typeface="Arial"/>
              </a:rPr>
              <a:t>Follow us on social media</a:t>
            </a:r>
            <a:endParaRPr sz="3500" b="1" i="0" u="none" strike="noStrike" cap="none" dirty="0">
              <a:solidFill>
                <a:srgbClr val="FDFDFD"/>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8"/>
          <p:cNvSpPr/>
          <p:nvPr/>
        </p:nvSpPr>
        <p:spPr>
          <a:xfrm>
            <a:off x="0" y="6404875"/>
            <a:ext cx="1569900" cy="376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3" name="Google Shape;353;p8"/>
          <p:cNvSpPr/>
          <p:nvPr/>
        </p:nvSpPr>
        <p:spPr>
          <a:xfrm>
            <a:off x="-16350" y="2515165"/>
            <a:ext cx="12192000" cy="1548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4" name="Google Shape;354;p8"/>
          <p:cNvSpPr/>
          <p:nvPr/>
        </p:nvSpPr>
        <p:spPr>
          <a:xfrm>
            <a:off x="3825874" y="3510280"/>
            <a:ext cx="5901531" cy="72000"/>
          </a:xfrm>
          <a:prstGeom prst="rect">
            <a:avLst/>
          </a:prstGeom>
          <a:solidFill>
            <a:srgbClr val="0D4D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D4D97"/>
              </a:solidFill>
              <a:latin typeface="Calibri"/>
              <a:ea typeface="Calibri"/>
              <a:cs typeface="Calibri"/>
              <a:sym typeface="Calibri"/>
            </a:endParaRPr>
          </a:p>
        </p:txBody>
      </p:sp>
      <p:sp>
        <p:nvSpPr>
          <p:cNvPr id="355" name="Google Shape;355;p8"/>
          <p:cNvSpPr/>
          <p:nvPr/>
        </p:nvSpPr>
        <p:spPr>
          <a:xfrm>
            <a:off x="10022681" y="3741024"/>
            <a:ext cx="2176462" cy="72000"/>
          </a:xfrm>
          <a:prstGeom prst="rect">
            <a:avLst/>
          </a:prstGeom>
          <a:solidFill>
            <a:srgbClr val="0D4D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D4D97"/>
              </a:solidFill>
              <a:latin typeface="Calibri"/>
              <a:ea typeface="Calibri"/>
              <a:cs typeface="Calibri"/>
              <a:sym typeface="Calibri"/>
            </a:endParaRPr>
          </a:p>
        </p:txBody>
      </p:sp>
      <p:sp>
        <p:nvSpPr>
          <p:cNvPr id="356" name="Google Shape;356;p8"/>
          <p:cNvSpPr/>
          <p:nvPr/>
        </p:nvSpPr>
        <p:spPr>
          <a:xfrm rot="2154983">
            <a:off x="9661325" y="3624367"/>
            <a:ext cx="418918" cy="72000"/>
          </a:xfrm>
          <a:prstGeom prst="rect">
            <a:avLst/>
          </a:prstGeom>
          <a:solidFill>
            <a:srgbClr val="0D4D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D4D97"/>
              </a:solidFill>
              <a:latin typeface="Calibri"/>
              <a:ea typeface="Calibri"/>
              <a:cs typeface="Calibri"/>
              <a:sym typeface="Calibri"/>
            </a:endParaRPr>
          </a:p>
        </p:txBody>
      </p:sp>
      <p:sp>
        <p:nvSpPr>
          <p:cNvPr id="357" name="Google Shape;357;p8"/>
          <p:cNvSpPr/>
          <p:nvPr/>
        </p:nvSpPr>
        <p:spPr>
          <a:xfrm>
            <a:off x="3580714" y="3418791"/>
            <a:ext cx="254977" cy="254977"/>
          </a:xfrm>
          <a:prstGeom prst="ellipse">
            <a:avLst/>
          </a:prstGeom>
          <a:solidFill>
            <a:srgbClr val="0D4D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D4D97"/>
              </a:solidFill>
              <a:latin typeface="Calibri"/>
              <a:ea typeface="Calibri"/>
              <a:cs typeface="Calibri"/>
              <a:sym typeface="Calibri"/>
            </a:endParaRPr>
          </a:p>
        </p:txBody>
      </p:sp>
      <p:sp>
        <p:nvSpPr>
          <p:cNvPr id="358" name="Google Shape;358;p8"/>
          <p:cNvSpPr/>
          <p:nvPr/>
        </p:nvSpPr>
        <p:spPr>
          <a:xfrm>
            <a:off x="2778195" y="2632064"/>
            <a:ext cx="7996887" cy="7847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US" sz="4500" b="1" i="0" u="none" strike="noStrike" cap="none" dirty="0">
                <a:solidFill>
                  <a:srgbClr val="0D4D97"/>
                </a:solidFill>
                <a:latin typeface="Arial"/>
                <a:ea typeface="Arial"/>
                <a:cs typeface="Arial"/>
                <a:sym typeface="Arial"/>
              </a:rPr>
              <a:t>Thanks for your attention!</a:t>
            </a:r>
            <a:endParaRPr sz="4500" b="1" i="0" u="none" strike="noStrike" cap="none" dirty="0">
              <a:solidFill>
                <a:srgbClr val="0D4D97"/>
              </a:solidFill>
              <a:latin typeface="Arial"/>
              <a:ea typeface="Arial"/>
              <a:cs typeface="Arial"/>
              <a:sym typeface="Arial"/>
            </a:endParaRPr>
          </a:p>
        </p:txBody>
      </p:sp>
      <p:sp>
        <p:nvSpPr>
          <p:cNvPr id="359" name="Google Shape;359;p8"/>
          <p:cNvSpPr txBox="1"/>
          <p:nvPr/>
        </p:nvSpPr>
        <p:spPr>
          <a:xfrm>
            <a:off x="319024" y="6404875"/>
            <a:ext cx="1384200" cy="3387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chemeClr val="dk1"/>
              </a:buClr>
              <a:buSzPts val="1100"/>
              <a:buFont typeface="Arial"/>
              <a:buNone/>
            </a:pPr>
            <a:r>
              <a:rPr lang="ru-RU" sz="1000" b="1" i="0" u="sng" strike="noStrike" cap="none">
                <a:solidFill>
                  <a:srgbClr val="0D4D97"/>
                </a:solidFill>
                <a:latin typeface="Arial"/>
                <a:ea typeface="Arial"/>
                <a:cs typeface="Arial"/>
                <a:sym typeface="Arial"/>
                <a:hlinkClick r:id="rId3">
                  <a:extLst>
                    <a:ext uri="{A12FA001-AC4F-418D-AE19-62706E023703}">
                      <ahyp:hlinkClr xmlns:ahyp="http://schemas.microsoft.com/office/drawing/2018/hyperlinkcolor" xmlns="" val="tx"/>
                    </a:ext>
                  </a:extLst>
                </a:hlinkClick>
              </a:rPr>
              <a:t>info@dpa.gov.kg</a:t>
            </a:r>
            <a:endParaRPr sz="1000" b="1" i="0" u="none" strike="noStrike" cap="none">
              <a:solidFill>
                <a:srgbClr val="0D4D97"/>
              </a:solidFill>
              <a:latin typeface="Arial"/>
              <a:ea typeface="Arial"/>
              <a:cs typeface="Arial"/>
              <a:sym typeface="Arial"/>
            </a:endParaRPr>
          </a:p>
        </p:txBody>
      </p:sp>
      <p:pic>
        <p:nvPicPr>
          <p:cNvPr id="360" name="Google Shape;360;p8"/>
          <p:cNvPicPr preferRelativeResize="0"/>
          <p:nvPr/>
        </p:nvPicPr>
        <p:blipFill rotWithShape="1">
          <a:blip r:embed="rId4">
            <a:alphaModFix/>
          </a:blip>
          <a:srcRect/>
          <a:stretch/>
        </p:blipFill>
        <p:spPr>
          <a:xfrm>
            <a:off x="95225" y="6493203"/>
            <a:ext cx="223800" cy="223822"/>
          </a:xfrm>
          <a:prstGeom prst="rect">
            <a:avLst/>
          </a:prstGeom>
          <a:noFill/>
          <a:ln>
            <a:noFill/>
          </a:ln>
        </p:spPr>
      </p:pic>
      <p:pic>
        <p:nvPicPr>
          <p:cNvPr id="361" name="Google Shape;361;p8"/>
          <p:cNvPicPr preferRelativeResize="0"/>
          <p:nvPr/>
        </p:nvPicPr>
        <p:blipFill rotWithShape="1">
          <a:blip r:embed="rId5">
            <a:alphaModFix/>
          </a:blip>
          <a:srcRect/>
          <a:stretch/>
        </p:blipFill>
        <p:spPr>
          <a:xfrm>
            <a:off x="177750" y="133200"/>
            <a:ext cx="654624" cy="6546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4D97"/>
        </a:solidFill>
        <a:effectLst/>
      </p:bgPr>
    </p:bg>
    <p:spTree>
      <p:nvGrpSpPr>
        <p:cNvPr id="1" name="Shape 184"/>
        <p:cNvGrpSpPr/>
        <p:nvPr/>
      </p:nvGrpSpPr>
      <p:grpSpPr>
        <a:xfrm>
          <a:off x="0" y="0"/>
          <a:ext cx="0" cy="0"/>
          <a:chOff x="0" y="0"/>
          <a:chExt cx="0" cy="0"/>
        </a:xfrm>
      </p:grpSpPr>
      <p:sp>
        <p:nvSpPr>
          <p:cNvPr id="185" name="Google Shape;185;g12fd641a2a3_0_270"/>
          <p:cNvSpPr txBox="1">
            <a:spLocks noGrp="1"/>
          </p:cNvSpPr>
          <p:nvPr>
            <p:ph type="title"/>
          </p:nvPr>
        </p:nvSpPr>
        <p:spPr>
          <a:xfrm>
            <a:off x="182880" y="154242"/>
            <a:ext cx="11836500" cy="703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dirty="0">
                <a:solidFill>
                  <a:schemeClr val="bg1"/>
                </a:solidFill>
                <a:latin typeface="Arial"/>
                <a:ea typeface="Arial"/>
                <a:cs typeface="Arial"/>
                <a:sym typeface="Arial"/>
              </a:rPr>
              <a:t>PERSONAL DATA</a:t>
            </a:r>
            <a:endParaRPr lang="ru-RU" sz="2800" dirty="0">
              <a:solidFill>
                <a:schemeClr val="bg1"/>
              </a:solidFill>
              <a:latin typeface="Arial"/>
              <a:ea typeface="Arial"/>
              <a:cs typeface="Arial"/>
              <a:sym typeface="Arial"/>
            </a:endParaRPr>
          </a:p>
        </p:txBody>
      </p:sp>
      <p:pic>
        <p:nvPicPr>
          <p:cNvPr id="186" name="Google Shape;186;g12fd641a2a3_0_270"/>
          <p:cNvPicPr preferRelativeResize="0"/>
          <p:nvPr/>
        </p:nvPicPr>
        <p:blipFill rotWithShape="1">
          <a:blip r:embed="rId3">
            <a:alphaModFix/>
          </a:blip>
          <a:srcRect/>
          <a:stretch/>
        </p:blipFill>
        <p:spPr>
          <a:xfrm>
            <a:off x="221125" y="178700"/>
            <a:ext cx="654624" cy="654624"/>
          </a:xfrm>
          <a:prstGeom prst="rect">
            <a:avLst/>
          </a:prstGeom>
          <a:noFill/>
          <a:ln>
            <a:noFill/>
          </a:ln>
        </p:spPr>
      </p:pic>
      <p:sp>
        <p:nvSpPr>
          <p:cNvPr id="187" name="Google Shape;187;g12fd641a2a3_0_270"/>
          <p:cNvSpPr/>
          <p:nvPr/>
        </p:nvSpPr>
        <p:spPr>
          <a:xfrm>
            <a:off x="618125" y="1030475"/>
            <a:ext cx="5331300" cy="53718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360000" marR="0" lvl="0" indent="0" algn="l" rtl="0">
              <a:lnSpc>
                <a:spcPct val="100000"/>
              </a:lnSpc>
              <a:spcBef>
                <a:spcPts val="0"/>
              </a:spcBef>
              <a:spcAft>
                <a:spcPts val="0"/>
              </a:spcAft>
              <a:buClr>
                <a:srgbClr val="000000"/>
              </a:buClr>
              <a:buSzPts val="1400"/>
              <a:buFont typeface="Arial"/>
              <a:buNone/>
            </a:pPr>
            <a:endParaRPr sz="2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lang="ru-RU" sz="1900" b="1" i="0" u="none" strike="noStrike" cap="none" dirty="0">
              <a:solidFill>
                <a:schemeClr val="lt1"/>
              </a:solidFill>
              <a:latin typeface="Arial"/>
              <a:ea typeface="Arial"/>
              <a:cs typeface="Arial"/>
              <a:sym typeface="Arial"/>
            </a:endParaRPr>
          </a:p>
          <a:p>
            <a:pPr marL="899999" marR="0" lvl="0" indent="-287949" algn="l" rtl="0">
              <a:lnSpc>
                <a:spcPct val="100000"/>
              </a:lnSpc>
              <a:spcBef>
                <a:spcPts val="0"/>
              </a:spcBef>
              <a:spcAft>
                <a:spcPts val="0"/>
              </a:spcAft>
              <a:buClr>
                <a:schemeClr val="lt1"/>
              </a:buClr>
              <a:buSzPts val="1700"/>
              <a:buChar char="●"/>
            </a:pPr>
            <a:endParaRPr lang="en-US" sz="1700" dirty="0">
              <a:solidFill>
                <a:schemeClr val="lt1"/>
              </a:solidFill>
            </a:endParaRPr>
          </a:p>
          <a:p>
            <a:pPr marL="899999" marR="0" lvl="0" indent="-287949" algn="l" rtl="0">
              <a:lnSpc>
                <a:spcPct val="100000"/>
              </a:lnSpc>
              <a:spcBef>
                <a:spcPts val="0"/>
              </a:spcBef>
              <a:spcAft>
                <a:spcPts val="0"/>
              </a:spcAft>
              <a:buClr>
                <a:schemeClr val="lt1"/>
              </a:buClr>
              <a:buSzPts val="1700"/>
              <a:buChar char="●"/>
            </a:pPr>
            <a:r>
              <a:rPr lang="en-US" sz="1700" dirty="0">
                <a:solidFill>
                  <a:schemeClr val="lt1"/>
                </a:solidFill>
              </a:rPr>
              <a:t>PIN</a:t>
            </a:r>
          </a:p>
          <a:p>
            <a:pPr marL="899999" marR="0" lvl="0" indent="-287949" algn="l" rtl="0">
              <a:lnSpc>
                <a:spcPct val="100000"/>
              </a:lnSpc>
              <a:spcBef>
                <a:spcPts val="0"/>
              </a:spcBef>
              <a:spcAft>
                <a:spcPts val="0"/>
              </a:spcAft>
              <a:buClr>
                <a:schemeClr val="lt1"/>
              </a:buClr>
              <a:buSzPts val="1700"/>
              <a:buChar char="●"/>
            </a:pPr>
            <a:r>
              <a:rPr lang="en-US" sz="1700" dirty="0">
                <a:solidFill>
                  <a:schemeClr val="lt1"/>
                </a:solidFill>
              </a:rPr>
              <a:t>FULL NAME</a:t>
            </a:r>
          </a:p>
          <a:p>
            <a:pPr marL="899999" marR="0" lvl="0" indent="-287949" algn="l" rtl="0">
              <a:lnSpc>
                <a:spcPct val="100000"/>
              </a:lnSpc>
              <a:spcBef>
                <a:spcPts val="0"/>
              </a:spcBef>
              <a:spcAft>
                <a:spcPts val="0"/>
              </a:spcAft>
              <a:buClr>
                <a:schemeClr val="lt1"/>
              </a:buClr>
              <a:buSzPts val="1700"/>
              <a:buChar char="●"/>
            </a:pPr>
            <a:r>
              <a:rPr lang="en-US" sz="1700" dirty="0">
                <a:solidFill>
                  <a:schemeClr val="lt1"/>
                </a:solidFill>
              </a:rPr>
              <a:t>Personal number</a:t>
            </a:r>
          </a:p>
          <a:p>
            <a:pPr marL="899999" marR="0" lvl="0" indent="-287949" algn="l" rtl="0">
              <a:lnSpc>
                <a:spcPct val="100000"/>
              </a:lnSpc>
              <a:spcBef>
                <a:spcPts val="0"/>
              </a:spcBef>
              <a:spcAft>
                <a:spcPts val="0"/>
              </a:spcAft>
              <a:buClr>
                <a:schemeClr val="lt1"/>
              </a:buClr>
              <a:buSzPts val="1700"/>
              <a:buChar char="●"/>
            </a:pPr>
            <a:r>
              <a:rPr lang="en-US" sz="1700" dirty="0">
                <a:solidFill>
                  <a:schemeClr val="lt1"/>
                </a:solidFill>
              </a:rPr>
              <a:t>Fingerprint</a:t>
            </a:r>
          </a:p>
          <a:p>
            <a:pPr marL="899999" marR="0" lvl="0" indent="-287949" algn="l" rtl="0">
              <a:lnSpc>
                <a:spcPct val="100000"/>
              </a:lnSpc>
              <a:spcBef>
                <a:spcPts val="0"/>
              </a:spcBef>
              <a:spcAft>
                <a:spcPts val="0"/>
              </a:spcAft>
              <a:buClr>
                <a:schemeClr val="lt1"/>
              </a:buClr>
              <a:buSzPts val="1700"/>
              <a:buChar char="●"/>
            </a:pPr>
            <a:r>
              <a:rPr lang="en-US" sz="1700" dirty="0">
                <a:solidFill>
                  <a:schemeClr val="lt1"/>
                </a:solidFill>
              </a:rPr>
              <a:t>Retina of the eye</a:t>
            </a:r>
          </a:p>
          <a:p>
            <a:pPr marL="899999" marR="0" lvl="0" indent="-287949" algn="l" rtl="0">
              <a:lnSpc>
                <a:spcPct val="100000"/>
              </a:lnSpc>
              <a:spcBef>
                <a:spcPts val="0"/>
              </a:spcBef>
              <a:spcAft>
                <a:spcPts val="0"/>
              </a:spcAft>
              <a:buClr>
                <a:schemeClr val="lt1"/>
              </a:buClr>
              <a:buSzPts val="1700"/>
              <a:buChar char="●"/>
            </a:pPr>
            <a:r>
              <a:rPr lang="en-US" sz="1700" dirty="0">
                <a:solidFill>
                  <a:schemeClr val="lt1"/>
                </a:solidFill>
              </a:rPr>
              <a:t>Vein pattern</a:t>
            </a:r>
          </a:p>
          <a:p>
            <a:pPr marL="899999" marR="0" lvl="0" indent="-287949" algn="l" rtl="0">
              <a:lnSpc>
                <a:spcPct val="100000"/>
              </a:lnSpc>
              <a:spcBef>
                <a:spcPts val="0"/>
              </a:spcBef>
              <a:spcAft>
                <a:spcPts val="0"/>
              </a:spcAft>
              <a:buClr>
                <a:schemeClr val="lt1"/>
              </a:buClr>
              <a:buSzPts val="1700"/>
              <a:buChar char="●"/>
            </a:pPr>
            <a:r>
              <a:rPr lang="en-US" sz="1700" dirty="0">
                <a:solidFill>
                  <a:schemeClr val="lt1"/>
                </a:solidFill>
              </a:rPr>
              <a:t>Facial biometrics</a:t>
            </a:r>
          </a:p>
          <a:p>
            <a:pPr marL="899999" marR="0" lvl="0" indent="-287949" algn="l" rtl="0">
              <a:lnSpc>
                <a:spcPct val="100000"/>
              </a:lnSpc>
              <a:spcBef>
                <a:spcPts val="0"/>
              </a:spcBef>
              <a:spcAft>
                <a:spcPts val="0"/>
              </a:spcAft>
              <a:buClr>
                <a:schemeClr val="lt1"/>
              </a:buClr>
              <a:buSzPts val="1700"/>
              <a:buChar char="●"/>
            </a:pPr>
            <a:r>
              <a:rPr lang="en-US" sz="1700" dirty="0">
                <a:solidFill>
                  <a:schemeClr val="lt1"/>
                </a:solidFill>
              </a:rPr>
              <a:t>Cookies</a:t>
            </a:r>
          </a:p>
          <a:p>
            <a:pPr marL="899999" marR="0" lvl="0" indent="-287949" algn="l" rtl="0">
              <a:lnSpc>
                <a:spcPct val="100000"/>
              </a:lnSpc>
              <a:spcBef>
                <a:spcPts val="0"/>
              </a:spcBef>
              <a:spcAft>
                <a:spcPts val="0"/>
              </a:spcAft>
              <a:buClr>
                <a:schemeClr val="lt1"/>
              </a:buClr>
              <a:buSzPts val="1700"/>
              <a:buChar char="●"/>
            </a:pPr>
            <a:r>
              <a:rPr lang="en-US" sz="1700" dirty="0">
                <a:solidFill>
                  <a:schemeClr val="lt1"/>
                </a:solidFill>
              </a:rPr>
              <a:t>Unique login</a:t>
            </a:r>
          </a:p>
          <a:p>
            <a:pPr marL="899999" marR="0" lvl="0" indent="-287949" algn="l" rtl="0">
              <a:lnSpc>
                <a:spcPct val="100000"/>
              </a:lnSpc>
              <a:spcBef>
                <a:spcPts val="0"/>
              </a:spcBef>
              <a:spcAft>
                <a:spcPts val="0"/>
              </a:spcAft>
              <a:buClr>
                <a:schemeClr val="lt1"/>
              </a:buClr>
              <a:buSzPts val="1700"/>
              <a:buChar char="●"/>
            </a:pPr>
            <a:r>
              <a:rPr lang="en-US" sz="1700" dirty="0">
                <a:solidFill>
                  <a:schemeClr val="lt1"/>
                </a:solidFill>
              </a:rPr>
              <a:t>Handwriting / signature</a:t>
            </a:r>
          </a:p>
          <a:p>
            <a:pPr marL="899999" marR="0" lvl="0" indent="-287949" algn="l" rtl="0">
              <a:lnSpc>
                <a:spcPct val="100000"/>
              </a:lnSpc>
              <a:spcBef>
                <a:spcPts val="0"/>
              </a:spcBef>
              <a:spcAft>
                <a:spcPts val="0"/>
              </a:spcAft>
              <a:buClr>
                <a:schemeClr val="lt1"/>
              </a:buClr>
              <a:buSzPts val="1700"/>
              <a:buChar char="●"/>
            </a:pPr>
            <a:r>
              <a:rPr lang="en-US" sz="1700" dirty="0">
                <a:solidFill>
                  <a:schemeClr val="lt1"/>
                </a:solidFill>
              </a:rPr>
              <a:t>Electronic signature</a:t>
            </a:r>
          </a:p>
          <a:p>
            <a:pPr marL="899999" marR="0" lvl="0" indent="-287949" algn="l" rtl="0">
              <a:lnSpc>
                <a:spcPct val="100000"/>
              </a:lnSpc>
              <a:spcBef>
                <a:spcPts val="0"/>
              </a:spcBef>
              <a:spcAft>
                <a:spcPts val="0"/>
              </a:spcAft>
              <a:buClr>
                <a:schemeClr val="lt1"/>
              </a:buClr>
              <a:buSzPts val="1700"/>
              <a:buChar char="●"/>
            </a:pPr>
            <a:r>
              <a:rPr lang="en-US" sz="1700" dirty="0">
                <a:solidFill>
                  <a:schemeClr val="lt1"/>
                </a:solidFill>
              </a:rPr>
              <a:t>Genetics / DNA</a:t>
            </a:r>
            <a:endParaRPr lang="ru-RU" sz="1700" dirty="0">
              <a:solidFill>
                <a:schemeClr val="lt1"/>
              </a:solidFill>
            </a:endParaRPr>
          </a:p>
        </p:txBody>
      </p:sp>
      <p:sp>
        <p:nvSpPr>
          <p:cNvPr id="188" name="Google Shape;188;g12fd641a2a3_0_270"/>
          <p:cNvSpPr/>
          <p:nvPr/>
        </p:nvSpPr>
        <p:spPr>
          <a:xfrm>
            <a:off x="4588375" y="1088750"/>
            <a:ext cx="5331300" cy="54858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809999" marR="0" lvl="0" indent="0" algn="l" rtl="0">
              <a:lnSpc>
                <a:spcPct val="100000"/>
              </a:lnSpc>
              <a:spcBef>
                <a:spcPts val="0"/>
              </a:spcBef>
              <a:spcAft>
                <a:spcPts val="0"/>
              </a:spcAft>
              <a:buClr>
                <a:srgbClr val="000000"/>
              </a:buClr>
              <a:buSzPts val="1400"/>
              <a:buFont typeface="Arial"/>
              <a:buNone/>
            </a:pPr>
            <a:endParaRPr sz="2400" b="1" i="0" u="none" strike="noStrike" cap="none" dirty="0">
              <a:solidFill>
                <a:schemeClr val="lt1"/>
              </a:solidFill>
              <a:latin typeface="Arial"/>
              <a:ea typeface="Arial"/>
              <a:cs typeface="Arial"/>
              <a:sym typeface="Arial"/>
            </a:endParaRPr>
          </a:p>
          <a:p>
            <a:pPr marL="809999" marR="0" lvl="0" indent="0" algn="l" rtl="0">
              <a:lnSpc>
                <a:spcPct val="100000"/>
              </a:lnSpc>
              <a:spcBef>
                <a:spcPts val="0"/>
              </a:spcBef>
              <a:spcAft>
                <a:spcPts val="0"/>
              </a:spcAft>
              <a:buClr>
                <a:srgbClr val="000000"/>
              </a:buClr>
              <a:buSzPts val="1300"/>
              <a:buFont typeface="Arial"/>
              <a:buNone/>
            </a:pPr>
            <a:endParaRPr sz="1700" b="1" i="0" u="none" strike="noStrike" cap="none" dirty="0">
              <a:solidFill>
                <a:schemeClr val="lt1"/>
              </a:solidFill>
              <a:latin typeface="Arial"/>
              <a:ea typeface="Arial"/>
              <a:cs typeface="Arial"/>
              <a:sym typeface="Arial"/>
            </a:endParaRPr>
          </a:p>
          <a:p>
            <a:pPr marL="899999" marR="0" lvl="0" indent="-287949" algn="l" rtl="0">
              <a:lnSpc>
                <a:spcPct val="100000"/>
              </a:lnSpc>
              <a:spcBef>
                <a:spcPts val="0"/>
              </a:spcBef>
              <a:spcAft>
                <a:spcPts val="0"/>
              </a:spcAft>
              <a:buClr>
                <a:schemeClr val="lt1"/>
              </a:buClr>
              <a:buSzPts val="1700"/>
              <a:buFont typeface="Arial"/>
              <a:buChar char="●"/>
            </a:pPr>
            <a:r>
              <a:rPr lang="en-US" sz="1700" b="0" i="0" u="none" strike="noStrike" cap="none" dirty="0">
                <a:solidFill>
                  <a:schemeClr val="lt1"/>
                </a:solidFill>
                <a:latin typeface="Arial"/>
                <a:ea typeface="Arial"/>
                <a:cs typeface="Arial"/>
                <a:sym typeface="Arial"/>
              </a:rPr>
              <a:t>Financial transactions</a:t>
            </a:r>
          </a:p>
          <a:p>
            <a:pPr marL="899999" marR="0" lvl="0" indent="-287949" algn="l" rtl="0">
              <a:lnSpc>
                <a:spcPct val="100000"/>
              </a:lnSpc>
              <a:spcBef>
                <a:spcPts val="0"/>
              </a:spcBef>
              <a:spcAft>
                <a:spcPts val="0"/>
              </a:spcAft>
              <a:buClr>
                <a:schemeClr val="lt1"/>
              </a:buClr>
              <a:buSzPts val="1700"/>
              <a:buFont typeface="Arial"/>
              <a:buChar char="●"/>
            </a:pPr>
            <a:r>
              <a:rPr lang="en-US" sz="1700" b="0" i="0" u="none" strike="noStrike" cap="none" dirty="0">
                <a:solidFill>
                  <a:schemeClr val="lt1"/>
                </a:solidFill>
                <a:latin typeface="Arial"/>
                <a:ea typeface="Arial"/>
                <a:cs typeface="Arial"/>
                <a:sym typeface="Arial"/>
              </a:rPr>
              <a:t>Relatives</a:t>
            </a:r>
          </a:p>
          <a:p>
            <a:pPr marL="899999" marR="0" lvl="0" indent="-287949" algn="l" rtl="0">
              <a:lnSpc>
                <a:spcPct val="100000"/>
              </a:lnSpc>
              <a:spcBef>
                <a:spcPts val="0"/>
              </a:spcBef>
              <a:spcAft>
                <a:spcPts val="0"/>
              </a:spcAft>
              <a:buClr>
                <a:schemeClr val="lt1"/>
              </a:buClr>
              <a:buSzPts val="1700"/>
              <a:buFont typeface="Arial"/>
              <a:buChar char="●"/>
            </a:pPr>
            <a:r>
              <a:rPr lang="en-US" sz="1700" b="0" i="0" u="none" strike="noStrike" cap="none" dirty="0">
                <a:solidFill>
                  <a:schemeClr val="lt1"/>
                </a:solidFill>
                <a:latin typeface="Arial"/>
                <a:ea typeface="Arial"/>
                <a:cs typeface="Arial"/>
                <a:sym typeface="Arial"/>
              </a:rPr>
              <a:t>Passwords</a:t>
            </a:r>
          </a:p>
          <a:p>
            <a:pPr marL="899999" marR="0" lvl="0" indent="-287949" algn="l" rtl="0">
              <a:lnSpc>
                <a:spcPct val="100000"/>
              </a:lnSpc>
              <a:spcBef>
                <a:spcPts val="0"/>
              </a:spcBef>
              <a:spcAft>
                <a:spcPts val="0"/>
              </a:spcAft>
              <a:buClr>
                <a:schemeClr val="lt1"/>
              </a:buClr>
              <a:buSzPts val="1700"/>
              <a:buFont typeface="Arial"/>
              <a:buChar char="●"/>
            </a:pPr>
            <a:r>
              <a:rPr lang="en-US" sz="1700" b="0" i="0" u="none" strike="noStrike" cap="none" dirty="0">
                <a:solidFill>
                  <a:schemeClr val="lt1"/>
                </a:solidFill>
                <a:latin typeface="Arial"/>
                <a:ea typeface="Arial"/>
                <a:cs typeface="Arial"/>
                <a:sym typeface="Arial"/>
              </a:rPr>
              <a:t>Criminal record</a:t>
            </a:r>
          </a:p>
          <a:p>
            <a:pPr marL="899999" marR="0" lvl="0" indent="-287949" algn="l" rtl="0">
              <a:lnSpc>
                <a:spcPct val="100000"/>
              </a:lnSpc>
              <a:spcBef>
                <a:spcPts val="0"/>
              </a:spcBef>
              <a:spcAft>
                <a:spcPts val="0"/>
              </a:spcAft>
              <a:buClr>
                <a:schemeClr val="lt1"/>
              </a:buClr>
              <a:buSzPts val="1700"/>
              <a:buFont typeface="Arial"/>
              <a:buChar char="●"/>
            </a:pPr>
            <a:r>
              <a:rPr lang="en-US" sz="1700" b="0" i="0" u="none" strike="noStrike" cap="none" dirty="0">
                <a:solidFill>
                  <a:schemeClr val="lt1"/>
                </a:solidFill>
                <a:latin typeface="Arial"/>
                <a:ea typeface="Arial"/>
                <a:cs typeface="Arial"/>
                <a:sym typeface="Arial"/>
              </a:rPr>
              <a:t>Nationality</a:t>
            </a:r>
          </a:p>
          <a:p>
            <a:pPr marL="899999" marR="0" lvl="0" indent="-287949" algn="l" rtl="0">
              <a:lnSpc>
                <a:spcPct val="100000"/>
              </a:lnSpc>
              <a:spcBef>
                <a:spcPts val="0"/>
              </a:spcBef>
              <a:spcAft>
                <a:spcPts val="0"/>
              </a:spcAft>
              <a:buClr>
                <a:schemeClr val="lt1"/>
              </a:buClr>
              <a:buSzPts val="1700"/>
              <a:buFont typeface="Arial"/>
              <a:buChar char="●"/>
            </a:pPr>
            <a:r>
              <a:rPr lang="en-US" sz="1700" b="0" i="0" u="none" strike="noStrike" cap="none" dirty="0">
                <a:solidFill>
                  <a:schemeClr val="lt1"/>
                </a:solidFill>
                <a:latin typeface="Arial"/>
                <a:ea typeface="Arial"/>
                <a:cs typeface="Arial"/>
                <a:sym typeface="Arial"/>
              </a:rPr>
              <a:t>Date, place of birth</a:t>
            </a:r>
          </a:p>
          <a:p>
            <a:pPr marL="899999" marR="0" lvl="0" indent="-287949" algn="l" rtl="0">
              <a:lnSpc>
                <a:spcPct val="100000"/>
              </a:lnSpc>
              <a:spcBef>
                <a:spcPts val="0"/>
              </a:spcBef>
              <a:spcAft>
                <a:spcPts val="0"/>
              </a:spcAft>
              <a:buClr>
                <a:schemeClr val="lt1"/>
              </a:buClr>
              <a:buSzPts val="1700"/>
              <a:buFont typeface="Arial"/>
              <a:buChar char="●"/>
            </a:pPr>
            <a:r>
              <a:rPr lang="en-US" sz="1700" b="0" i="0" u="none" strike="noStrike" cap="none" dirty="0">
                <a:solidFill>
                  <a:schemeClr val="lt1"/>
                </a:solidFill>
                <a:latin typeface="Arial"/>
                <a:ea typeface="Arial"/>
                <a:cs typeface="Arial"/>
                <a:sym typeface="Arial"/>
              </a:rPr>
              <a:t>Knowledge</a:t>
            </a:r>
          </a:p>
          <a:p>
            <a:pPr marL="899999" marR="0" lvl="0" indent="-287949" algn="l" rtl="0">
              <a:lnSpc>
                <a:spcPct val="100000"/>
              </a:lnSpc>
              <a:spcBef>
                <a:spcPts val="0"/>
              </a:spcBef>
              <a:spcAft>
                <a:spcPts val="0"/>
              </a:spcAft>
              <a:buClr>
                <a:schemeClr val="lt1"/>
              </a:buClr>
              <a:buSzPts val="1700"/>
              <a:buFont typeface="Arial"/>
              <a:buChar char="●"/>
            </a:pPr>
            <a:r>
              <a:rPr lang="en-US" sz="1700" b="0" i="0" u="none" strike="noStrike" cap="none" dirty="0">
                <a:solidFill>
                  <a:schemeClr val="lt1"/>
                </a:solidFill>
                <a:latin typeface="Arial"/>
                <a:ea typeface="Arial"/>
                <a:cs typeface="Arial"/>
                <a:sym typeface="Arial"/>
              </a:rPr>
              <a:t>Habits</a:t>
            </a:r>
          </a:p>
          <a:p>
            <a:pPr marL="899999" marR="0" lvl="0" indent="-287949" algn="l" rtl="0">
              <a:lnSpc>
                <a:spcPct val="100000"/>
              </a:lnSpc>
              <a:spcBef>
                <a:spcPts val="0"/>
              </a:spcBef>
              <a:spcAft>
                <a:spcPts val="0"/>
              </a:spcAft>
              <a:buClr>
                <a:schemeClr val="lt1"/>
              </a:buClr>
              <a:buSzPts val="1700"/>
              <a:buFont typeface="Arial"/>
              <a:buChar char="●"/>
            </a:pPr>
            <a:r>
              <a:rPr lang="en-US" sz="1700" b="0" i="0" u="none" strike="noStrike" cap="none" dirty="0">
                <a:solidFill>
                  <a:schemeClr val="lt1"/>
                </a:solidFill>
                <a:latin typeface="Arial"/>
                <a:ea typeface="Arial"/>
                <a:cs typeface="Arial"/>
                <a:sym typeface="Arial"/>
              </a:rPr>
              <a:t>Life events</a:t>
            </a:r>
          </a:p>
          <a:p>
            <a:pPr marL="899999" marR="0" lvl="0" indent="-287949" algn="l" rtl="0">
              <a:lnSpc>
                <a:spcPct val="100000"/>
              </a:lnSpc>
              <a:spcBef>
                <a:spcPts val="0"/>
              </a:spcBef>
              <a:spcAft>
                <a:spcPts val="0"/>
              </a:spcAft>
              <a:buClr>
                <a:schemeClr val="lt1"/>
              </a:buClr>
              <a:buSzPts val="1700"/>
              <a:buFont typeface="Arial"/>
              <a:buChar char="●"/>
            </a:pPr>
            <a:r>
              <a:rPr lang="en-US" sz="1700" b="0" i="0" u="none" strike="noStrike" cap="none" dirty="0">
                <a:solidFill>
                  <a:schemeClr val="lt1"/>
                </a:solidFill>
                <a:latin typeface="Arial"/>
                <a:ea typeface="Arial"/>
                <a:cs typeface="Arial"/>
                <a:sym typeface="Arial"/>
              </a:rPr>
              <a:t>Education</a:t>
            </a:r>
          </a:p>
          <a:p>
            <a:pPr marL="899999" marR="0" lvl="0" indent="-287949" algn="l" rtl="0">
              <a:lnSpc>
                <a:spcPct val="100000"/>
              </a:lnSpc>
              <a:spcBef>
                <a:spcPts val="0"/>
              </a:spcBef>
              <a:spcAft>
                <a:spcPts val="0"/>
              </a:spcAft>
              <a:buClr>
                <a:schemeClr val="lt1"/>
              </a:buClr>
              <a:buSzPts val="1700"/>
              <a:buFont typeface="Arial"/>
              <a:buChar char="●"/>
            </a:pPr>
            <a:r>
              <a:rPr lang="en-US" sz="1700" b="0" i="0" u="none" strike="noStrike" cap="none" dirty="0">
                <a:solidFill>
                  <a:schemeClr val="lt1"/>
                </a:solidFill>
                <a:latin typeface="Arial"/>
                <a:ea typeface="Arial"/>
                <a:cs typeface="Arial"/>
                <a:sym typeface="Arial"/>
              </a:rPr>
              <a:t>Financial situation</a:t>
            </a:r>
          </a:p>
          <a:p>
            <a:pPr marL="899999" marR="0" lvl="0" indent="-287949" algn="l" rtl="0">
              <a:lnSpc>
                <a:spcPct val="100000"/>
              </a:lnSpc>
              <a:spcBef>
                <a:spcPts val="0"/>
              </a:spcBef>
              <a:spcAft>
                <a:spcPts val="0"/>
              </a:spcAft>
              <a:buClr>
                <a:schemeClr val="lt1"/>
              </a:buClr>
              <a:buSzPts val="1700"/>
              <a:buFont typeface="Arial"/>
              <a:buChar char="●"/>
            </a:pPr>
            <a:r>
              <a:rPr lang="en-US" sz="1700" b="0" i="0" u="none" strike="noStrike" cap="none" dirty="0">
                <a:solidFill>
                  <a:schemeClr val="lt1"/>
                </a:solidFill>
                <a:latin typeface="Arial"/>
                <a:ea typeface="Arial"/>
                <a:cs typeface="Arial"/>
                <a:sym typeface="Arial"/>
              </a:rPr>
              <a:t>Beliefs</a:t>
            </a:r>
            <a:endParaRPr sz="1700" b="0" i="0" u="none" strike="noStrike" cap="none" dirty="0">
              <a:solidFill>
                <a:schemeClr val="lt1"/>
              </a:solidFill>
              <a:latin typeface="Arial"/>
              <a:ea typeface="Arial"/>
              <a:cs typeface="Arial"/>
              <a:sym typeface="Arial"/>
            </a:endParaRPr>
          </a:p>
        </p:txBody>
      </p:sp>
      <p:pic>
        <p:nvPicPr>
          <p:cNvPr id="189" name="Google Shape;189;g12fd641a2a3_0_270"/>
          <p:cNvPicPr preferRelativeResize="0"/>
          <p:nvPr/>
        </p:nvPicPr>
        <p:blipFill rotWithShape="1">
          <a:blip r:embed="rId4">
            <a:alphaModFix/>
          </a:blip>
          <a:srcRect/>
          <a:stretch/>
        </p:blipFill>
        <p:spPr>
          <a:xfrm>
            <a:off x="10374550" y="1714375"/>
            <a:ext cx="1644826" cy="1644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D4D97"/>
        </a:solidFill>
        <a:effectLst/>
      </p:bgPr>
    </p:bg>
    <p:spTree>
      <p:nvGrpSpPr>
        <p:cNvPr id="1" name="Shape 194"/>
        <p:cNvGrpSpPr/>
        <p:nvPr/>
      </p:nvGrpSpPr>
      <p:grpSpPr>
        <a:xfrm>
          <a:off x="0" y="0"/>
          <a:ext cx="0" cy="0"/>
          <a:chOff x="0" y="0"/>
          <a:chExt cx="0" cy="0"/>
        </a:xfrm>
      </p:grpSpPr>
      <p:sp>
        <p:nvSpPr>
          <p:cNvPr id="195" name="Google Shape;195;g1bec5d60ca9_0_65"/>
          <p:cNvSpPr txBox="1">
            <a:spLocks noGrp="1"/>
          </p:cNvSpPr>
          <p:nvPr>
            <p:ph type="title"/>
          </p:nvPr>
        </p:nvSpPr>
        <p:spPr>
          <a:xfrm>
            <a:off x="182880" y="154242"/>
            <a:ext cx="11836500" cy="703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b="1" dirty="0">
                <a:solidFill>
                  <a:schemeClr val="bg1"/>
                </a:solidFill>
                <a:latin typeface="Arial"/>
                <a:ea typeface="Arial"/>
                <a:cs typeface="Arial"/>
                <a:sym typeface="Arial"/>
              </a:rPr>
              <a:t>SPECIALLY PROTECTED PERSONAL DATA</a:t>
            </a:r>
            <a:endParaRPr sz="2800" b="1" dirty="0">
              <a:solidFill>
                <a:schemeClr val="bg1"/>
              </a:solidFill>
              <a:latin typeface="Arial"/>
              <a:ea typeface="Arial"/>
              <a:cs typeface="Arial"/>
              <a:sym typeface="Arial"/>
            </a:endParaRPr>
          </a:p>
        </p:txBody>
      </p:sp>
      <p:pic>
        <p:nvPicPr>
          <p:cNvPr id="196" name="Google Shape;196;g1bec5d60ca9_0_65"/>
          <p:cNvPicPr preferRelativeResize="0"/>
          <p:nvPr/>
        </p:nvPicPr>
        <p:blipFill rotWithShape="1">
          <a:blip r:embed="rId3">
            <a:alphaModFix/>
          </a:blip>
          <a:srcRect/>
          <a:stretch/>
        </p:blipFill>
        <p:spPr>
          <a:xfrm>
            <a:off x="221125" y="178700"/>
            <a:ext cx="654624" cy="654624"/>
          </a:xfrm>
          <a:prstGeom prst="rect">
            <a:avLst/>
          </a:prstGeom>
          <a:noFill/>
          <a:ln>
            <a:noFill/>
          </a:ln>
        </p:spPr>
      </p:pic>
      <p:pic>
        <p:nvPicPr>
          <p:cNvPr id="197" name="Google Shape;197;g1bec5d60ca9_0_65"/>
          <p:cNvPicPr preferRelativeResize="0"/>
          <p:nvPr/>
        </p:nvPicPr>
        <p:blipFill rotWithShape="1">
          <a:blip r:embed="rId4">
            <a:alphaModFix/>
          </a:blip>
          <a:srcRect/>
          <a:stretch/>
        </p:blipFill>
        <p:spPr>
          <a:xfrm>
            <a:off x="10374550" y="1714375"/>
            <a:ext cx="1644826" cy="1644826"/>
          </a:xfrm>
          <a:prstGeom prst="rect">
            <a:avLst/>
          </a:prstGeom>
          <a:noFill/>
          <a:ln>
            <a:noFill/>
          </a:ln>
        </p:spPr>
      </p:pic>
      <p:sp>
        <p:nvSpPr>
          <p:cNvPr id="198" name="Google Shape;198;g1bec5d60ca9_0_65"/>
          <p:cNvSpPr/>
          <p:nvPr/>
        </p:nvSpPr>
        <p:spPr>
          <a:xfrm>
            <a:off x="875750" y="1392375"/>
            <a:ext cx="9498900" cy="4723200"/>
          </a:xfrm>
          <a:prstGeom prst="rect">
            <a:avLst/>
          </a:prstGeom>
          <a:noFill/>
          <a:ln>
            <a:noFill/>
          </a:ln>
        </p:spPr>
        <p:txBody>
          <a:bodyPr spcFirstLastPara="1" wrap="square" lIns="91425" tIns="45700" rIns="91425" bIns="45700" anchor="t" anchorCtr="0">
            <a:noAutofit/>
          </a:bodyPr>
          <a:lstStyle/>
          <a:p>
            <a:pPr marL="899999" marR="0" lvl="0" indent="-306999" algn="l" rtl="0">
              <a:lnSpc>
                <a:spcPct val="100000"/>
              </a:lnSpc>
              <a:spcBef>
                <a:spcPts val="0"/>
              </a:spcBef>
              <a:spcAft>
                <a:spcPts val="0"/>
              </a:spcAft>
              <a:buClr>
                <a:schemeClr val="lt1"/>
              </a:buClr>
              <a:buSzPts val="2000"/>
              <a:buChar char="●"/>
            </a:pPr>
            <a:r>
              <a:rPr lang="en-US" sz="2000" dirty="0">
                <a:solidFill>
                  <a:schemeClr val="lt1"/>
                </a:solidFill>
              </a:rPr>
              <a:t>race and nationality</a:t>
            </a:r>
          </a:p>
          <a:p>
            <a:pPr marL="899999" marR="0" lvl="0" indent="-306999" algn="l" rtl="0">
              <a:lnSpc>
                <a:spcPct val="100000"/>
              </a:lnSpc>
              <a:spcBef>
                <a:spcPts val="0"/>
              </a:spcBef>
              <a:spcAft>
                <a:spcPts val="0"/>
              </a:spcAft>
              <a:buClr>
                <a:schemeClr val="lt1"/>
              </a:buClr>
              <a:buSzPts val="2000"/>
              <a:buChar char="●"/>
            </a:pPr>
            <a:r>
              <a:rPr lang="en-US" sz="2000" dirty="0">
                <a:solidFill>
                  <a:schemeClr val="lt1"/>
                </a:solidFill>
              </a:rPr>
              <a:t>political views</a:t>
            </a:r>
          </a:p>
          <a:p>
            <a:pPr marL="899999" marR="0" lvl="0" indent="-306999" algn="l" rtl="0">
              <a:lnSpc>
                <a:spcPct val="100000"/>
              </a:lnSpc>
              <a:spcBef>
                <a:spcPts val="0"/>
              </a:spcBef>
              <a:spcAft>
                <a:spcPts val="0"/>
              </a:spcAft>
              <a:buClr>
                <a:schemeClr val="lt1"/>
              </a:buClr>
              <a:buSzPts val="2000"/>
              <a:buChar char="●"/>
            </a:pPr>
            <a:r>
              <a:rPr lang="en-US" sz="2000" dirty="0">
                <a:solidFill>
                  <a:schemeClr val="lt1"/>
                </a:solidFill>
              </a:rPr>
              <a:t>religion</a:t>
            </a:r>
          </a:p>
          <a:p>
            <a:pPr marL="899999" marR="0" lvl="0" indent="-306999" algn="l" rtl="0">
              <a:lnSpc>
                <a:spcPct val="100000"/>
              </a:lnSpc>
              <a:spcBef>
                <a:spcPts val="0"/>
              </a:spcBef>
              <a:spcAft>
                <a:spcPts val="0"/>
              </a:spcAft>
              <a:buClr>
                <a:schemeClr val="lt1"/>
              </a:buClr>
              <a:buSzPts val="2000"/>
              <a:buChar char="●"/>
            </a:pPr>
            <a:r>
              <a:rPr lang="en-US" sz="2000" dirty="0">
                <a:solidFill>
                  <a:schemeClr val="lt1"/>
                </a:solidFill>
              </a:rPr>
              <a:t>sexual orientation</a:t>
            </a:r>
          </a:p>
          <a:p>
            <a:pPr marL="899999" marR="0" lvl="0" indent="-306999" algn="l" rtl="0">
              <a:lnSpc>
                <a:spcPct val="100000"/>
              </a:lnSpc>
              <a:spcBef>
                <a:spcPts val="0"/>
              </a:spcBef>
              <a:spcAft>
                <a:spcPts val="0"/>
              </a:spcAft>
              <a:buClr>
                <a:schemeClr val="lt1"/>
              </a:buClr>
              <a:buSzPts val="2000"/>
              <a:buChar char="●"/>
            </a:pPr>
            <a:r>
              <a:rPr lang="en-US" sz="2000" dirty="0">
                <a:solidFill>
                  <a:schemeClr val="lt1"/>
                </a:solidFill>
              </a:rPr>
              <a:t>biometric data — physical, physiological or behavioral characteristics of an individual, with the help of which it is possible to uniquely identify a person. For example, an image of a human face, fingerprints, retinas, voice recording, etc. </a:t>
            </a:r>
          </a:p>
          <a:p>
            <a:pPr marL="899999" marR="0" lvl="0" indent="-306999" algn="l" rtl="0">
              <a:lnSpc>
                <a:spcPct val="100000"/>
              </a:lnSpc>
              <a:spcBef>
                <a:spcPts val="0"/>
              </a:spcBef>
              <a:spcAft>
                <a:spcPts val="0"/>
              </a:spcAft>
              <a:buClr>
                <a:schemeClr val="lt1"/>
              </a:buClr>
              <a:buSzPts val="2000"/>
              <a:buChar char="●"/>
            </a:pPr>
            <a:r>
              <a:rPr lang="en-US" sz="2000" dirty="0">
                <a:solidFill>
                  <a:schemeClr val="lt1"/>
                </a:solidFill>
              </a:rPr>
              <a:t>health data – data about a person's physical or mental health. For example, medical tests and conclusions.</a:t>
            </a:r>
          </a:p>
          <a:p>
            <a:pPr marL="899999" marR="0" lvl="0" indent="-306999" algn="l" rtl="0">
              <a:lnSpc>
                <a:spcPct val="100000"/>
              </a:lnSpc>
              <a:spcBef>
                <a:spcPts val="0"/>
              </a:spcBef>
              <a:spcAft>
                <a:spcPts val="0"/>
              </a:spcAft>
              <a:buClr>
                <a:schemeClr val="lt1"/>
              </a:buClr>
              <a:buSzPts val="2000"/>
              <a:buChar char="●"/>
            </a:pPr>
            <a:r>
              <a:rPr lang="en-US" sz="2000" dirty="0">
                <a:solidFill>
                  <a:schemeClr val="lt1"/>
                </a:solidFill>
              </a:rPr>
              <a:t>genetic data – inherited or acquired genetic characteristics of an individual that provide unique information about physiology or health, as well as relevant biological samples</a:t>
            </a:r>
            <a:endParaRPr sz="2000" dirty="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2fd641a2a3_0_357"/>
          <p:cNvSpPr/>
          <p:nvPr/>
        </p:nvSpPr>
        <p:spPr>
          <a:xfrm>
            <a:off x="4524074" y="1017283"/>
            <a:ext cx="3145500" cy="264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g12fd641a2a3_0_357"/>
          <p:cNvSpPr/>
          <p:nvPr/>
        </p:nvSpPr>
        <p:spPr>
          <a:xfrm>
            <a:off x="4532358" y="3889483"/>
            <a:ext cx="3145500" cy="264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g12fd641a2a3_0_357"/>
          <p:cNvSpPr/>
          <p:nvPr/>
        </p:nvSpPr>
        <p:spPr>
          <a:xfrm>
            <a:off x="8487860" y="3889483"/>
            <a:ext cx="3145500" cy="264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g12fd641a2a3_0_357"/>
          <p:cNvSpPr/>
          <p:nvPr/>
        </p:nvSpPr>
        <p:spPr>
          <a:xfrm>
            <a:off x="576868" y="3889483"/>
            <a:ext cx="3145500" cy="264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7" name="Google Shape;207;g12fd641a2a3_0_357"/>
          <p:cNvSpPr/>
          <p:nvPr/>
        </p:nvSpPr>
        <p:spPr>
          <a:xfrm>
            <a:off x="572690" y="1017270"/>
            <a:ext cx="3145500" cy="264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8" name="Google Shape;208;g12fd641a2a3_0_357"/>
          <p:cNvPicPr preferRelativeResize="0"/>
          <p:nvPr/>
        </p:nvPicPr>
        <p:blipFill rotWithShape="1">
          <a:blip r:embed="rId3">
            <a:alphaModFix/>
          </a:blip>
          <a:srcRect/>
          <a:stretch/>
        </p:blipFill>
        <p:spPr>
          <a:xfrm>
            <a:off x="1305063" y="4120680"/>
            <a:ext cx="1689100" cy="1206500"/>
          </a:xfrm>
          <a:prstGeom prst="rect">
            <a:avLst/>
          </a:prstGeom>
          <a:noFill/>
          <a:ln>
            <a:noFill/>
          </a:ln>
        </p:spPr>
      </p:pic>
      <p:sp>
        <p:nvSpPr>
          <p:cNvPr id="209" name="Google Shape;209;g12fd641a2a3_0_357" descr="C:\Users\rjusumambetova\Desktop\loyalty-points-card-260nw-1038892165 (1).webp"/>
          <p:cNvSpPr/>
          <p:nvPr/>
        </p:nvSpPr>
        <p:spPr>
          <a:xfrm>
            <a:off x="103717" y="-96309"/>
            <a:ext cx="203100" cy="203100"/>
          </a:xfrm>
          <a:prstGeom prst="rect">
            <a:avLst/>
          </a:prstGeom>
          <a:no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10" name="Google Shape;210;g12fd641a2a3_0_357"/>
          <p:cNvSpPr txBox="1"/>
          <p:nvPr/>
        </p:nvSpPr>
        <p:spPr>
          <a:xfrm>
            <a:off x="9616193" y="5990725"/>
            <a:ext cx="1848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11" name="Google Shape;211;g12fd641a2a3_0_357"/>
          <p:cNvSpPr txBox="1"/>
          <p:nvPr/>
        </p:nvSpPr>
        <p:spPr>
          <a:xfrm>
            <a:off x="205317" y="140849"/>
            <a:ext cx="11836500" cy="703500"/>
          </a:xfrm>
          <a:prstGeom prst="rect">
            <a:avLst/>
          </a:prstGeom>
          <a:solidFill>
            <a:srgbClr val="0D4D97"/>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EXAMPLES OF PERSONAL DATA COLLECTION</a:t>
            </a:r>
            <a:endParaRPr sz="2800" b="0" i="0" u="none" strike="noStrike" cap="none" dirty="0">
              <a:solidFill>
                <a:schemeClr val="lt1"/>
              </a:solidFill>
              <a:latin typeface="Arial"/>
              <a:ea typeface="Arial"/>
              <a:cs typeface="Arial"/>
              <a:sym typeface="Arial"/>
            </a:endParaRPr>
          </a:p>
        </p:txBody>
      </p:sp>
      <p:sp>
        <p:nvSpPr>
          <p:cNvPr id="212" name="Google Shape;212;g12fd641a2a3_0_357"/>
          <p:cNvSpPr/>
          <p:nvPr/>
        </p:nvSpPr>
        <p:spPr>
          <a:xfrm>
            <a:off x="834718" y="2961201"/>
            <a:ext cx="2621400" cy="543300"/>
          </a:xfrm>
          <a:prstGeom prst="roundRect">
            <a:avLst>
              <a:gd name="adj" fmla="val 16667"/>
            </a:avLst>
          </a:prstGeom>
          <a:solidFill>
            <a:srgbClr val="3C7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400" b="0" i="0" u="none" strike="noStrike" cap="none" dirty="0">
                <a:solidFill>
                  <a:schemeClr val="bg1"/>
                </a:solidFill>
                <a:latin typeface="Arial"/>
                <a:ea typeface="Arial"/>
                <a:cs typeface="Arial"/>
                <a:sym typeface="Arial"/>
              </a:rPr>
              <a:t>ELECTRONIC WALLETS</a:t>
            </a:r>
            <a:endParaRPr sz="1400" b="0" i="0" u="none" strike="noStrike" cap="none" dirty="0">
              <a:solidFill>
                <a:schemeClr val="bg1"/>
              </a:solidFill>
              <a:latin typeface="Arial"/>
              <a:ea typeface="Arial"/>
              <a:cs typeface="Arial"/>
              <a:sym typeface="Arial"/>
            </a:endParaRPr>
          </a:p>
        </p:txBody>
      </p:sp>
      <p:sp>
        <p:nvSpPr>
          <p:cNvPr id="213" name="Google Shape;213;g12fd641a2a3_0_357"/>
          <p:cNvSpPr/>
          <p:nvPr/>
        </p:nvSpPr>
        <p:spPr>
          <a:xfrm>
            <a:off x="813051" y="5786087"/>
            <a:ext cx="2621400" cy="543300"/>
          </a:xfrm>
          <a:prstGeom prst="roundRect">
            <a:avLst>
              <a:gd name="adj" fmla="val 16667"/>
            </a:avLst>
          </a:prstGeom>
          <a:solidFill>
            <a:srgbClr val="3C7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400" b="0" i="0" u="none" strike="noStrike" cap="none" dirty="0">
                <a:solidFill>
                  <a:schemeClr val="lt1"/>
                </a:solidFill>
                <a:latin typeface="Calibri"/>
                <a:ea typeface="Calibri"/>
                <a:cs typeface="Calibri"/>
                <a:sym typeface="Calibri"/>
              </a:rPr>
              <a:t>DISCOUNT CARDS</a:t>
            </a:r>
            <a:endParaRPr sz="1400" b="0" i="0" u="none" strike="noStrike" cap="none" dirty="0">
              <a:solidFill>
                <a:schemeClr val="lt1"/>
              </a:solidFill>
              <a:latin typeface="Calibri"/>
              <a:ea typeface="Calibri"/>
              <a:cs typeface="Calibri"/>
              <a:sym typeface="Calibri"/>
            </a:endParaRPr>
          </a:p>
        </p:txBody>
      </p:sp>
      <p:sp>
        <p:nvSpPr>
          <p:cNvPr id="214" name="Google Shape;214;g12fd641a2a3_0_357"/>
          <p:cNvSpPr/>
          <p:nvPr/>
        </p:nvSpPr>
        <p:spPr>
          <a:xfrm>
            <a:off x="4852980" y="2978978"/>
            <a:ext cx="2621400" cy="543300"/>
          </a:xfrm>
          <a:prstGeom prst="roundRect">
            <a:avLst>
              <a:gd name="adj" fmla="val 16667"/>
            </a:avLst>
          </a:prstGeom>
          <a:solidFill>
            <a:srgbClr val="3C78D8"/>
          </a:solidFill>
          <a:ln w="9525" cap="flat" cmpd="sng">
            <a:solidFill>
              <a:srgbClr val="3C7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400" b="0" i="0" u="none" strike="noStrike" cap="none" dirty="0">
                <a:solidFill>
                  <a:schemeClr val="bg1"/>
                </a:solidFill>
                <a:latin typeface="Arial"/>
                <a:ea typeface="Arial"/>
                <a:cs typeface="Arial"/>
                <a:sym typeface="Arial"/>
              </a:rPr>
              <a:t>Schools</a:t>
            </a:r>
            <a:endParaRPr sz="1400" b="0" i="0" u="none" strike="noStrike" cap="none" dirty="0">
              <a:solidFill>
                <a:schemeClr val="bg1"/>
              </a:solidFill>
              <a:latin typeface="Arial"/>
              <a:ea typeface="Arial"/>
              <a:cs typeface="Arial"/>
              <a:sym typeface="Arial"/>
            </a:endParaRPr>
          </a:p>
        </p:txBody>
      </p:sp>
      <p:sp>
        <p:nvSpPr>
          <p:cNvPr id="215" name="Google Shape;215;g12fd641a2a3_0_357"/>
          <p:cNvSpPr/>
          <p:nvPr/>
        </p:nvSpPr>
        <p:spPr>
          <a:xfrm>
            <a:off x="4794415" y="5786037"/>
            <a:ext cx="2621400" cy="543300"/>
          </a:xfrm>
          <a:prstGeom prst="roundRect">
            <a:avLst>
              <a:gd name="adj" fmla="val 16667"/>
            </a:avLst>
          </a:prstGeom>
          <a:solidFill>
            <a:srgbClr val="3C7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400" b="0" i="0" u="none" strike="noStrike" cap="none" dirty="0">
                <a:solidFill>
                  <a:schemeClr val="lt1"/>
                </a:solidFill>
                <a:latin typeface="Calibri"/>
                <a:ea typeface="Calibri"/>
                <a:cs typeface="Calibri"/>
                <a:sym typeface="Calibri"/>
              </a:rPr>
              <a:t>Internet-BANKING</a:t>
            </a:r>
            <a:endParaRPr sz="1400" b="0" i="0" u="none" strike="noStrike" cap="none" dirty="0">
              <a:solidFill>
                <a:schemeClr val="lt1"/>
              </a:solidFill>
              <a:latin typeface="Calibri"/>
              <a:ea typeface="Calibri"/>
              <a:cs typeface="Calibri"/>
              <a:sym typeface="Calibri"/>
            </a:endParaRPr>
          </a:p>
        </p:txBody>
      </p:sp>
      <p:sp>
        <p:nvSpPr>
          <p:cNvPr id="216" name="Google Shape;216;g12fd641a2a3_0_357"/>
          <p:cNvSpPr/>
          <p:nvPr/>
        </p:nvSpPr>
        <p:spPr>
          <a:xfrm>
            <a:off x="8561975" y="2973150"/>
            <a:ext cx="3071400" cy="543300"/>
          </a:xfrm>
          <a:prstGeom prst="roundRect">
            <a:avLst>
              <a:gd name="adj" fmla="val 16667"/>
            </a:avLst>
          </a:prstGeom>
          <a:solidFill>
            <a:srgbClr val="3C7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400" b="0" i="0" u="none" strike="noStrike" cap="none" dirty="0">
                <a:solidFill>
                  <a:schemeClr val="lt1"/>
                </a:solidFill>
                <a:latin typeface="Arial"/>
                <a:ea typeface="Arial"/>
                <a:cs typeface="Arial"/>
                <a:sym typeface="Arial"/>
              </a:rPr>
              <a:t>STATE AND MUNICIPAL BODIES</a:t>
            </a:r>
            <a:endParaRPr sz="1400" b="0" i="0" u="none" strike="noStrike" cap="none" dirty="0">
              <a:solidFill>
                <a:schemeClr val="lt1"/>
              </a:solidFill>
              <a:latin typeface="Arial"/>
              <a:ea typeface="Arial"/>
              <a:cs typeface="Arial"/>
              <a:sym typeface="Arial"/>
            </a:endParaRPr>
          </a:p>
        </p:txBody>
      </p:sp>
      <p:sp>
        <p:nvSpPr>
          <p:cNvPr id="217" name="Google Shape;217;g12fd641a2a3_0_357"/>
          <p:cNvSpPr/>
          <p:nvPr/>
        </p:nvSpPr>
        <p:spPr>
          <a:xfrm>
            <a:off x="8731919" y="5786087"/>
            <a:ext cx="2621400" cy="543300"/>
          </a:xfrm>
          <a:prstGeom prst="roundRect">
            <a:avLst>
              <a:gd name="adj" fmla="val 16667"/>
            </a:avLst>
          </a:prstGeom>
          <a:solidFill>
            <a:srgbClr val="3C7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400" b="0" i="0" u="none" strike="noStrike" cap="none" dirty="0">
                <a:solidFill>
                  <a:schemeClr val="lt1"/>
                </a:solidFill>
                <a:latin typeface="Calibri"/>
                <a:ea typeface="Calibri"/>
                <a:cs typeface="Calibri"/>
                <a:sym typeface="Calibri"/>
              </a:rPr>
              <a:t>MARKETING</a:t>
            </a:r>
            <a:endParaRPr lang="ru-RU" sz="1400" b="0" i="0" u="none" strike="noStrike" cap="none" dirty="0">
              <a:solidFill>
                <a:schemeClr val="lt1"/>
              </a:solidFill>
              <a:latin typeface="Calibri"/>
              <a:ea typeface="Calibri"/>
              <a:cs typeface="Calibri"/>
              <a:sym typeface="Calibri"/>
            </a:endParaRPr>
          </a:p>
        </p:txBody>
      </p:sp>
      <p:pic>
        <p:nvPicPr>
          <p:cNvPr id="218" name="Google Shape;218;g12fd641a2a3_0_357"/>
          <p:cNvPicPr preferRelativeResize="0"/>
          <p:nvPr/>
        </p:nvPicPr>
        <p:blipFill rotWithShape="1">
          <a:blip r:embed="rId4">
            <a:alphaModFix/>
          </a:blip>
          <a:srcRect/>
          <a:stretch/>
        </p:blipFill>
        <p:spPr>
          <a:xfrm>
            <a:off x="201550" y="165300"/>
            <a:ext cx="654624" cy="654624"/>
          </a:xfrm>
          <a:prstGeom prst="rect">
            <a:avLst/>
          </a:prstGeom>
          <a:noFill/>
          <a:ln>
            <a:noFill/>
          </a:ln>
        </p:spPr>
      </p:pic>
      <p:pic>
        <p:nvPicPr>
          <p:cNvPr id="219" name="Google Shape;219;g12fd641a2a3_0_357"/>
          <p:cNvPicPr preferRelativeResize="0"/>
          <p:nvPr/>
        </p:nvPicPr>
        <p:blipFill rotWithShape="1">
          <a:blip r:embed="rId5">
            <a:alphaModFix/>
          </a:blip>
          <a:srcRect/>
          <a:stretch/>
        </p:blipFill>
        <p:spPr>
          <a:xfrm>
            <a:off x="8141700" y="1453376"/>
            <a:ext cx="3512256" cy="1206500"/>
          </a:xfrm>
          <a:prstGeom prst="rect">
            <a:avLst/>
          </a:prstGeom>
          <a:noFill/>
          <a:ln>
            <a:noFill/>
          </a:ln>
        </p:spPr>
      </p:pic>
      <p:pic>
        <p:nvPicPr>
          <p:cNvPr id="220" name="Google Shape;220;g12fd641a2a3_0_357"/>
          <p:cNvPicPr preferRelativeResize="0"/>
          <p:nvPr/>
        </p:nvPicPr>
        <p:blipFill rotWithShape="1">
          <a:blip r:embed="rId6">
            <a:alphaModFix/>
          </a:blip>
          <a:srcRect/>
          <a:stretch/>
        </p:blipFill>
        <p:spPr>
          <a:xfrm>
            <a:off x="5123050" y="879562"/>
            <a:ext cx="2019300" cy="1943913"/>
          </a:xfrm>
          <a:prstGeom prst="rect">
            <a:avLst/>
          </a:prstGeom>
          <a:noFill/>
          <a:ln>
            <a:noFill/>
          </a:ln>
        </p:spPr>
      </p:pic>
      <p:pic>
        <p:nvPicPr>
          <p:cNvPr id="221" name="Google Shape;221;g12fd641a2a3_0_357"/>
          <p:cNvPicPr preferRelativeResize="0"/>
          <p:nvPr/>
        </p:nvPicPr>
        <p:blipFill rotWithShape="1">
          <a:blip r:embed="rId7">
            <a:alphaModFix/>
          </a:blip>
          <a:srcRect/>
          <a:stretch/>
        </p:blipFill>
        <p:spPr>
          <a:xfrm>
            <a:off x="861449" y="1068225"/>
            <a:ext cx="2570399" cy="1669100"/>
          </a:xfrm>
          <a:prstGeom prst="rect">
            <a:avLst/>
          </a:prstGeom>
          <a:noFill/>
          <a:ln>
            <a:noFill/>
          </a:ln>
        </p:spPr>
      </p:pic>
      <p:pic>
        <p:nvPicPr>
          <p:cNvPr id="222" name="Google Shape;222;g12fd641a2a3_0_357"/>
          <p:cNvPicPr preferRelativeResize="0"/>
          <p:nvPr/>
        </p:nvPicPr>
        <p:blipFill rotWithShape="1">
          <a:blip r:embed="rId8">
            <a:alphaModFix/>
          </a:blip>
          <a:srcRect/>
          <a:stretch/>
        </p:blipFill>
        <p:spPr>
          <a:xfrm>
            <a:off x="4896075" y="4047225"/>
            <a:ext cx="2297425" cy="1503500"/>
          </a:xfrm>
          <a:prstGeom prst="rect">
            <a:avLst/>
          </a:prstGeom>
          <a:noFill/>
          <a:ln>
            <a:noFill/>
          </a:ln>
        </p:spPr>
      </p:pic>
      <p:pic>
        <p:nvPicPr>
          <p:cNvPr id="223" name="Google Shape;223;g12fd641a2a3_0_357"/>
          <p:cNvPicPr preferRelativeResize="0"/>
          <p:nvPr/>
        </p:nvPicPr>
        <p:blipFill rotWithShape="1">
          <a:blip r:embed="rId9">
            <a:alphaModFix/>
          </a:blip>
          <a:srcRect/>
          <a:stretch/>
        </p:blipFill>
        <p:spPr>
          <a:xfrm>
            <a:off x="8853224" y="3750994"/>
            <a:ext cx="2297425" cy="18485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D4D97"/>
        </a:solidFill>
        <a:effectLst/>
      </p:bgPr>
    </p:bg>
    <p:spTree>
      <p:nvGrpSpPr>
        <p:cNvPr id="1" name="Shape 228"/>
        <p:cNvGrpSpPr/>
        <p:nvPr/>
      </p:nvGrpSpPr>
      <p:grpSpPr>
        <a:xfrm>
          <a:off x="0" y="0"/>
          <a:ext cx="0" cy="0"/>
          <a:chOff x="0" y="0"/>
          <a:chExt cx="0" cy="0"/>
        </a:xfrm>
      </p:grpSpPr>
      <p:sp>
        <p:nvSpPr>
          <p:cNvPr id="229" name="Google Shape;229;g12fd641a2a3_0_85"/>
          <p:cNvSpPr txBox="1">
            <a:spLocks noGrp="1"/>
          </p:cNvSpPr>
          <p:nvPr>
            <p:ph type="body" idx="1"/>
          </p:nvPr>
        </p:nvSpPr>
        <p:spPr>
          <a:xfrm>
            <a:off x="566950" y="1448875"/>
            <a:ext cx="4369500" cy="1871100"/>
          </a:xfrm>
          <a:prstGeom prst="rect">
            <a:avLst/>
          </a:prstGeom>
          <a:noFill/>
          <a:ln>
            <a:noFill/>
          </a:ln>
        </p:spPr>
        <p:txBody>
          <a:bodyPr spcFirstLastPara="1" wrap="square" lIns="180000" tIns="180000" rIns="91425" bIns="91425" anchor="t" anchorCtr="0">
            <a:noAutofit/>
          </a:bodyPr>
          <a:lstStyle/>
          <a:p>
            <a:pPr marL="0" lvl="0" indent="0" algn="just" rtl="0">
              <a:lnSpc>
                <a:spcPct val="100000"/>
              </a:lnSpc>
              <a:spcBef>
                <a:spcPts val="500"/>
              </a:spcBef>
              <a:spcAft>
                <a:spcPts val="0"/>
              </a:spcAft>
              <a:buSzPts val="1800"/>
              <a:buNone/>
            </a:pPr>
            <a:r>
              <a:rPr lang="en-US" sz="2400" b="1" dirty="0">
                <a:solidFill>
                  <a:schemeClr val="lt1"/>
                </a:solidFill>
                <a:latin typeface="Arial"/>
                <a:ea typeface="Arial"/>
                <a:cs typeface="Arial"/>
                <a:sym typeface="Arial"/>
              </a:rPr>
              <a:t>A citizen is the only</a:t>
            </a:r>
            <a:r>
              <a:rPr lang="ru-RU" sz="2400" b="1" dirty="0">
                <a:solidFill>
                  <a:schemeClr val="lt1"/>
                </a:solidFill>
                <a:latin typeface="Arial"/>
                <a:ea typeface="Arial"/>
                <a:cs typeface="Arial"/>
                <a:sym typeface="Arial"/>
              </a:rPr>
              <a:t> </a:t>
            </a:r>
            <a:r>
              <a:rPr lang="en-US" sz="2400" b="1" dirty="0">
                <a:solidFill>
                  <a:schemeClr val="lt1"/>
                </a:solidFill>
                <a:latin typeface="Arial"/>
                <a:ea typeface="Arial"/>
                <a:cs typeface="Arial"/>
                <a:sym typeface="Arial"/>
              </a:rPr>
              <a:t>legal owner of personal data</a:t>
            </a:r>
            <a:endParaRPr sz="2400" b="1" dirty="0">
              <a:solidFill>
                <a:schemeClr val="lt1"/>
              </a:solidFill>
              <a:latin typeface="Arial"/>
              <a:ea typeface="Arial"/>
              <a:cs typeface="Arial"/>
              <a:sym typeface="Arial"/>
            </a:endParaRPr>
          </a:p>
        </p:txBody>
      </p:sp>
      <p:sp>
        <p:nvSpPr>
          <p:cNvPr id="230" name="Google Shape;230;g12fd641a2a3_0_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ru-RU"/>
              <a:t>6</a:t>
            </a:fld>
            <a:endParaRPr/>
          </a:p>
        </p:txBody>
      </p:sp>
      <p:sp>
        <p:nvSpPr>
          <p:cNvPr id="231" name="Google Shape;231;g12fd641a2a3_0_85"/>
          <p:cNvSpPr txBox="1">
            <a:spLocks noGrp="1"/>
          </p:cNvSpPr>
          <p:nvPr>
            <p:ph type="title"/>
          </p:nvPr>
        </p:nvSpPr>
        <p:spPr>
          <a:xfrm>
            <a:off x="207200" y="143050"/>
            <a:ext cx="11757900" cy="759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2500" dirty="0">
                <a:solidFill>
                  <a:schemeClr val="bg1"/>
                </a:solidFill>
                <a:latin typeface="Arial"/>
                <a:ea typeface="Arial"/>
                <a:cs typeface="Arial"/>
                <a:sym typeface="Arial"/>
              </a:rPr>
              <a:t>State agencies and local self-government bodies - holders of data arrays</a:t>
            </a:r>
            <a:endParaRPr sz="2500" dirty="0">
              <a:solidFill>
                <a:schemeClr val="bg1"/>
              </a:solidFill>
              <a:latin typeface="Arial"/>
              <a:ea typeface="Arial"/>
              <a:cs typeface="Arial"/>
              <a:sym typeface="Arial"/>
            </a:endParaRPr>
          </a:p>
        </p:txBody>
      </p:sp>
      <p:sp>
        <p:nvSpPr>
          <p:cNvPr id="232" name="Google Shape;232;g12fd641a2a3_0_85"/>
          <p:cNvSpPr txBox="1">
            <a:spLocks noGrp="1"/>
          </p:cNvSpPr>
          <p:nvPr>
            <p:ph type="body" idx="1"/>
          </p:nvPr>
        </p:nvSpPr>
        <p:spPr>
          <a:xfrm>
            <a:off x="6141575" y="998425"/>
            <a:ext cx="5103000" cy="3210000"/>
          </a:xfrm>
          <a:prstGeom prst="rect">
            <a:avLst/>
          </a:prstGeom>
          <a:noFill/>
          <a:ln>
            <a:noFill/>
          </a:ln>
        </p:spPr>
        <p:txBody>
          <a:bodyPr spcFirstLastPara="1" wrap="square" lIns="180000" tIns="180000" rIns="91425" bIns="91425" anchor="t" anchorCtr="0">
            <a:noAutofit/>
          </a:bodyPr>
          <a:lstStyle/>
          <a:p>
            <a:pPr marL="0" lvl="0" indent="0" algn="just" rtl="0">
              <a:spcBef>
                <a:spcPts val="500"/>
              </a:spcBef>
              <a:spcAft>
                <a:spcPts val="0"/>
              </a:spcAft>
              <a:buSzPts val="1800"/>
              <a:buNone/>
            </a:pPr>
            <a:r>
              <a:rPr lang="en-US" b="1" dirty="0">
                <a:solidFill>
                  <a:schemeClr val="lt1"/>
                </a:solidFill>
              </a:rPr>
              <a:t>The holder (holder) of an array of personal data has </a:t>
            </a:r>
            <a:r>
              <a:rPr lang="en-US" b="1" dirty="0">
                <a:solidFill>
                  <a:srgbClr val="FF0000"/>
                </a:solidFill>
              </a:rPr>
              <a:t>temporary</a:t>
            </a:r>
            <a:r>
              <a:rPr lang="en-US" b="1" dirty="0">
                <a:solidFill>
                  <a:schemeClr val="lt1"/>
                </a:solidFill>
              </a:rPr>
              <a:t> rights to process personal information with the personal consent of a citizen</a:t>
            </a:r>
            <a:endParaRPr b="1" dirty="0">
              <a:solidFill>
                <a:schemeClr val="lt1"/>
              </a:solidFill>
            </a:endParaRPr>
          </a:p>
        </p:txBody>
      </p:sp>
      <p:pic>
        <p:nvPicPr>
          <p:cNvPr id="233" name="Google Shape;233;g12fd641a2a3_0_85"/>
          <p:cNvPicPr preferRelativeResize="0"/>
          <p:nvPr/>
        </p:nvPicPr>
        <p:blipFill rotWithShape="1">
          <a:blip r:embed="rId3">
            <a:alphaModFix/>
          </a:blip>
          <a:srcRect/>
          <a:stretch/>
        </p:blipFill>
        <p:spPr>
          <a:xfrm>
            <a:off x="1241525" y="3333225"/>
            <a:ext cx="3159426" cy="3159426"/>
          </a:xfrm>
          <a:prstGeom prst="rect">
            <a:avLst/>
          </a:prstGeom>
          <a:noFill/>
          <a:ln>
            <a:noFill/>
          </a:ln>
        </p:spPr>
      </p:pic>
      <p:pic>
        <p:nvPicPr>
          <p:cNvPr id="234" name="Google Shape;234;g12fd641a2a3_0_85"/>
          <p:cNvPicPr preferRelativeResize="0"/>
          <p:nvPr/>
        </p:nvPicPr>
        <p:blipFill rotWithShape="1">
          <a:blip r:embed="rId4">
            <a:alphaModFix/>
          </a:blip>
          <a:srcRect/>
          <a:stretch/>
        </p:blipFill>
        <p:spPr>
          <a:xfrm>
            <a:off x="6782025" y="4208425"/>
            <a:ext cx="3463163" cy="2308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2fd641a2a3_0_5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ru-RU"/>
              <a:t>7</a:t>
            </a:fld>
            <a:endParaRPr/>
          </a:p>
        </p:txBody>
      </p:sp>
      <p:sp>
        <p:nvSpPr>
          <p:cNvPr id="241" name="Google Shape;241;g12fd641a2a3_0_538"/>
          <p:cNvSpPr txBox="1">
            <a:spLocks noGrp="1"/>
          </p:cNvSpPr>
          <p:nvPr>
            <p:ph type="title"/>
          </p:nvPr>
        </p:nvSpPr>
        <p:spPr>
          <a:xfrm>
            <a:off x="1655375" y="281000"/>
            <a:ext cx="9425700" cy="1194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3200" dirty="0">
                <a:solidFill>
                  <a:schemeClr val="bg1"/>
                </a:solidFill>
                <a:latin typeface="Arial"/>
                <a:ea typeface="Arial"/>
                <a:cs typeface="Arial"/>
                <a:sym typeface="Arial"/>
              </a:rPr>
              <a:t>What do government agencies know about citizens?</a:t>
            </a:r>
            <a:endParaRPr sz="3200" dirty="0">
              <a:solidFill>
                <a:schemeClr val="bg1"/>
              </a:solidFill>
              <a:latin typeface="Arial"/>
              <a:ea typeface="Arial"/>
              <a:cs typeface="Arial"/>
              <a:sym typeface="Arial"/>
            </a:endParaRPr>
          </a:p>
        </p:txBody>
      </p:sp>
      <p:pic>
        <p:nvPicPr>
          <p:cNvPr id="242" name="Google Shape;242;g12fd641a2a3_0_538"/>
          <p:cNvPicPr preferRelativeResize="0"/>
          <p:nvPr/>
        </p:nvPicPr>
        <p:blipFill rotWithShape="1">
          <a:blip r:embed="rId3">
            <a:alphaModFix/>
          </a:blip>
          <a:srcRect/>
          <a:stretch/>
        </p:blipFill>
        <p:spPr>
          <a:xfrm>
            <a:off x="216400" y="185802"/>
            <a:ext cx="895274" cy="895274"/>
          </a:xfrm>
          <a:prstGeom prst="rect">
            <a:avLst/>
          </a:prstGeom>
          <a:noFill/>
          <a:ln>
            <a:noFill/>
          </a:ln>
        </p:spPr>
      </p:pic>
      <p:sp>
        <p:nvSpPr>
          <p:cNvPr id="243" name="Google Shape;243;g12fd641a2a3_0_538"/>
          <p:cNvSpPr txBox="1">
            <a:spLocks noGrp="1"/>
          </p:cNvSpPr>
          <p:nvPr>
            <p:ph type="title"/>
          </p:nvPr>
        </p:nvSpPr>
        <p:spPr>
          <a:xfrm>
            <a:off x="937625" y="1690698"/>
            <a:ext cx="10861200" cy="4981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87500"/>
              <a:buFont typeface="Calibri"/>
              <a:buNone/>
            </a:pPr>
            <a:r>
              <a:rPr lang="en-US" sz="3200" dirty="0">
                <a:solidFill>
                  <a:schemeClr val="lt1"/>
                </a:solidFill>
                <a:latin typeface="Arial"/>
                <a:ea typeface="Arial"/>
                <a:cs typeface="Arial"/>
                <a:sym typeface="Arial"/>
              </a:rPr>
              <a:t>- INN</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biometric data</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passport data</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real estate- </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vehicles</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social and tax deductions</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according to the officials of the management staff </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the contents of bank accounts</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the presence / absence of a criminal record</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medical tests</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AIDS/HIV/tuberculosis</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Full name of children studying at school;</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affiliation (through registration of legal entities)</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family ties (autobiography)</a:t>
            </a:r>
            <a:endParaRPr sz="3200" dirty="0">
              <a:solidFill>
                <a:schemeClr val="lt1"/>
              </a:solidFill>
              <a:latin typeface="Arial"/>
              <a:ea typeface="Arial"/>
              <a:cs typeface="Arial"/>
              <a:sym typeface="Arial"/>
            </a:endParaRPr>
          </a:p>
          <a:p>
            <a:pPr marL="0" lvl="0" indent="0" algn="l" rtl="0">
              <a:lnSpc>
                <a:spcPct val="90000"/>
              </a:lnSpc>
              <a:spcBef>
                <a:spcPts val="0"/>
              </a:spcBef>
              <a:spcAft>
                <a:spcPts val="0"/>
              </a:spcAft>
              <a:buClr>
                <a:schemeClr val="lt1"/>
              </a:buClr>
              <a:buSzPct val="87500"/>
              <a:buFont typeface="Calibri"/>
              <a:buNone/>
            </a:pPr>
            <a:endParaRPr sz="3200" dirty="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3503fc2fdc_0_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ru-RU"/>
              <a:t>8</a:t>
            </a:fld>
            <a:endParaRPr/>
          </a:p>
        </p:txBody>
      </p:sp>
      <p:sp>
        <p:nvSpPr>
          <p:cNvPr id="250" name="Google Shape;250;g13503fc2fdc_0_18"/>
          <p:cNvSpPr txBox="1">
            <a:spLocks noGrp="1"/>
          </p:cNvSpPr>
          <p:nvPr>
            <p:ph type="title"/>
          </p:nvPr>
        </p:nvSpPr>
        <p:spPr>
          <a:xfrm>
            <a:off x="2784800" y="281000"/>
            <a:ext cx="8921100" cy="1194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3200" dirty="0">
                <a:solidFill>
                  <a:schemeClr val="bg1"/>
                </a:solidFill>
                <a:latin typeface="Arial"/>
                <a:ea typeface="Arial"/>
                <a:cs typeface="Arial"/>
                <a:sym typeface="Arial"/>
              </a:rPr>
              <a:t>What do commercial organizations know about citizens?</a:t>
            </a:r>
            <a:endParaRPr sz="3200" dirty="0">
              <a:solidFill>
                <a:schemeClr val="bg1"/>
              </a:solidFill>
              <a:latin typeface="Arial"/>
              <a:ea typeface="Arial"/>
              <a:cs typeface="Arial"/>
              <a:sym typeface="Arial"/>
            </a:endParaRPr>
          </a:p>
        </p:txBody>
      </p:sp>
      <p:sp>
        <p:nvSpPr>
          <p:cNvPr id="251" name="Google Shape;251;g13503fc2fdc_0_18"/>
          <p:cNvSpPr txBox="1">
            <a:spLocks noGrp="1"/>
          </p:cNvSpPr>
          <p:nvPr>
            <p:ph type="title"/>
          </p:nvPr>
        </p:nvSpPr>
        <p:spPr>
          <a:xfrm>
            <a:off x="960500" y="1475000"/>
            <a:ext cx="10931100" cy="4881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87500"/>
              <a:buFont typeface="Calibri"/>
              <a:buNone/>
            </a:pPr>
            <a:r>
              <a:rPr lang="en-US" sz="3200" dirty="0">
                <a:solidFill>
                  <a:schemeClr val="lt1"/>
                </a:solidFill>
                <a:latin typeface="Arial"/>
                <a:ea typeface="Arial"/>
                <a:cs typeface="Arial"/>
                <a:sym typeface="Arial"/>
              </a:rPr>
              <a:t>- INN;</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passport data;</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address;</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geolocation;</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purchase and payment history (stores, pharmacies);</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food preferences;</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bank card details;</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medical tests;</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history of visiting web resources;</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solvency or availability of property (collateral in banks or universities);</a:t>
            </a:r>
            <a:r>
              <a:rPr lang="ru-RU" sz="3200" dirty="0">
                <a:solidFill>
                  <a:schemeClr val="lt1"/>
                </a:solidFill>
                <a:latin typeface="Arial"/>
                <a:ea typeface="Arial"/>
                <a:cs typeface="Arial"/>
                <a:sym typeface="Arial"/>
              </a:rPr>
              <a:t/>
            </a:r>
            <a:br>
              <a:rPr lang="ru-RU"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travel history</a:t>
            </a:r>
            <a:endParaRPr sz="3200" dirty="0">
              <a:solidFill>
                <a:schemeClr val="lt1"/>
              </a:solidFill>
              <a:latin typeface="Arial"/>
              <a:ea typeface="Arial"/>
              <a:cs typeface="Arial"/>
              <a:sym typeface="Arial"/>
            </a:endParaRPr>
          </a:p>
        </p:txBody>
      </p:sp>
      <p:pic>
        <p:nvPicPr>
          <p:cNvPr id="252" name="Google Shape;252;g13503fc2fdc_0_18"/>
          <p:cNvPicPr preferRelativeResize="0"/>
          <p:nvPr/>
        </p:nvPicPr>
        <p:blipFill rotWithShape="1">
          <a:blip r:embed="rId3">
            <a:alphaModFix/>
          </a:blip>
          <a:srcRect/>
          <a:stretch/>
        </p:blipFill>
        <p:spPr>
          <a:xfrm>
            <a:off x="216399" y="185808"/>
            <a:ext cx="1120650" cy="1120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3503fc2fdc_0_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ru-RU"/>
              <a:t>9</a:t>
            </a:fld>
            <a:endParaRPr/>
          </a:p>
        </p:txBody>
      </p:sp>
      <p:pic>
        <p:nvPicPr>
          <p:cNvPr id="259" name="Google Shape;259;g13503fc2fdc_0_26"/>
          <p:cNvPicPr preferRelativeResize="0"/>
          <p:nvPr/>
        </p:nvPicPr>
        <p:blipFill rotWithShape="1">
          <a:blip r:embed="rId3">
            <a:alphaModFix/>
          </a:blip>
          <a:srcRect t="7042" b="10781"/>
          <a:stretch/>
        </p:blipFill>
        <p:spPr>
          <a:xfrm>
            <a:off x="1009919" y="1008700"/>
            <a:ext cx="3298730" cy="5754301"/>
          </a:xfrm>
          <a:prstGeom prst="rect">
            <a:avLst/>
          </a:prstGeom>
          <a:noFill/>
          <a:ln>
            <a:noFill/>
          </a:ln>
        </p:spPr>
      </p:pic>
      <p:pic>
        <p:nvPicPr>
          <p:cNvPr id="260" name="Google Shape;260;g13503fc2fdc_0_26"/>
          <p:cNvPicPr preferRelativeResize="0"/>
          <p:nvPr/>
        </p:nvPicPr>
        <p:blipFill rotWithShape="1">
          <a:blip r:embed="rId4">
            <a:alphaModFix/>
          </a:blip>
          <a:srcRect t="15243" b="2228"/>
          <a:stretch/>
        </p:blipFill>
        <p:spPr>
          <a:xfrm>
            <a:off x="6658375" y="1055800"/>
            <a:ext cx="3166449" cy="5660099"/>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539</Words>
  <Application>Microsoft Office PowerPoint</Application>
  <PresentationFormat>Широкоэкранный</PresentationFormat>
  <Paragraphs>128</Paragraphs>
  <Slides>21</Slides>
  <Notes>21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21</vt:i4>
      </vt:variant>
    </vt:vector>
  </HeadingPairs>
  <TitlesOfParts>
    <vt:vector size="26" baseType="lpstr">
      <vt:lpstr>Arial</vt:lpstr>
      <vt:lpstr>Calibri</vt:lpstr>
      <vt:lpstr>Times New Roman</vt:lpstr>
      <vt:lpstr>Тема Office</vt:lpstr>
      <vt:lpstr>1_Тема Office</vt:lpstr>
      <vt:lpstr>The State Personal Data Protection Agency Under the Cabinet of ministers  of the Kyrgyz Republic</vt:lpstr>
      <vt:lpstr>Personal Data</vt:lpstr>
      <vt:lpstr>PERSONAL DATA</vt:lpstr>
      <vt:lpstr>SPECIALLY PROTECTED PERSONAL DATA</vt:lpstr>
      <vt:lpstr>Презентация PowerPoint</vt:lpstr>
      <vt:lpstr>State agencies and local self-government bodies - holders of data arrays</vt:lpstr>
      <vt:lpstr>What do government agencies know about citizens?</vt:lpstr>
      <vt:lpstr>What do commercial organizations know about citizens?</vt:lpstr>
      <vt:lpstr>Презентация PowerPoint</vt:lpstr>
      <vt:lpstr>Презентация PowerPoint</vt:lpstr>
      <vt:lpstr>Презентация PowerPoint</vt:lpstr>
      <vt:lpstr>What has been done and plans?</vt:lpstr>
      <vt:lpstr>Презентация PowerPoint</vt:lpstr>
      <vt:lpstr>WHO COLLECTS PERSONAL DATA? REGISTER OF HOLDERS (OWNERS) OF PERSONAL DATA ARRAYS</vt:lpstr>
      <vt:lpstr>Презентация PowerPoint</vt:lpstr>
      <vt:lpstr>Презентация PowerPoint</vt:lpstr>
      <vt:lpstr>Who is the holder?</vt:lpstr>
      <vt:lpstr>Handler</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Personal Data Protection Agency Under the Cabinet of ministers  of the Kyrgyz Republic</dc:title>
  <dc:creator>Tolomushov Imanmady</dc:creator>
  <cp:lastModifiedBy>Учетная запись Майкрософт</cp:lastModifiedBy>
  <cp:revision>2</cp:revision>
  <dcterms:created xsi:type="dcterms:W3CDTF">2018-05-21T12:06:43Z</dcterms:created>
  <dcterms:modified xsi:type="dcterms:W3CDTF">2022-12-22T13:56:28Z</dcterms:modified>
</cp:coreProperties>
</file>